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s-E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4" d="100"/>
          <a:sy n="54" d="100"/>
        </p:scale>
        <p:origin x="-1362" y="1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56ACAE3-5309-4FF4-BE76-5BB5CB546124}" type="datetimeFigureOut">
              <a:rPr lang="es-ES"/>
              <a:pPr>
                <a:defRPr/>
              </a:pPr>
              <a:t>14/11/2019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E92BBD-BE33-4B98-B4CE-CB5332044B9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6906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DCBA4-FC06-415C-B286-9D725EA33ADD}" type="datetimeFigureOut">
              <a:rPr lang="es-ES"/>
              <a:pPr>
                <a:defRPr/>
              </a:pPr>
              <a:t>14/11/2019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05935-4C2B-4E80-B388-F22509962F0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3BECC-2C7B-47AD-8158-82EA453F2AA4}" type="datetimeFigureOut">
              <a:rPr lang="es-ES"/>
              <a:pPr>
                <a:defRPr/>
              </a:pPr>
              <a:t>14/11/2019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E3434-9A30-4B23-ADF1-DB060A3A385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15478-C382-472E-8255-8B8DE377E0BF}" type="datetimeFigureOut">
              <a:rPr lang="es-ES"/>
              <a:pPr>
                <a:defRPr/>
              </a:pPr>
              <a:t>14/11/2019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06CEC-1659-4414-B0DA-755B30B05E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F1333-0567-448B-86B8-7F5A581D7D54}" type="datetimeFigureOut">
              <a:rPr lang="es-ES"/>
              <a:pPr>
                <a:defRPr/>
              </a:pPr>
              <a:t>14/11/2019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B7649-250B-46B1-896F-B4B9A2BC42A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9D270-664A-4163-846F-1CD5FCEBE047}" type="datetimeFigureOut">
              <a:rPr lang="es-ES"/>
              <a:pPr>
                <a:defRPr/>
              </a:pPr>
              <a:t>14/11/2019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E73B7-55CF-4079-9B0A-5C3CDD96ECD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0E4F3-7B41-47BE-9EFF-51CDFA02D643}" type="datetimeFigureOut">
              <a:rPr lang="es-ES"/>
              <a:pPr>
                <a:defRPr/>
              </a:pPr>
              <a:t>14/11/2019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CB0F4-2584-400B-9023-1BDE9C3BD51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E447C-409C-4181-A3EE-801442E1DD1E}" type="datetimeFigureOut">
              <a:rPr lang="es-ES"/>
              <a:pPr>
                <a:defRPr/>
              </a:pPr>
              <a:t>14/11/2019</a:t>
            </a:fld>
            <a:endParaRPr lang="es-ES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36622-85FC-40D4-BEC1-A519941B3EF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3735A-EC12-4A95-8A92-0184BD8FB805}" type="datetimeFigureOut">
              <a:rPr lang="es-ES"/>
              <a:pPr>
                <a:defRPr/>
              </a:pPr>
              <a:t>14/11/2019</a:t>
            </a:fld>
            <a:endParaRPr lang="es-ES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AB95C-DFFB-4578-9A32-F7CB5429659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EE6C3-968C-4F4B-9FA4-94164A530499}" type="datetimeFigureOut">
              <a:rPr lang="es-ES"/>
              <a:pPr>
                <a:defRPr/>
              </a:pPr>
              <a:t>14/11/2019</a:t>
            </a:fld>
            <a:endParaRPr lang="es-ES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7F11D-32A2-48D2-8993-4F37B31914B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644F1-403F-4D81-9CE9-5D8F5F23A41E}" type="datetimeFigureOut">
              <a:rPr lang="es-ES"/>
              <a:pPr>
                <a:defRPr/>
              </a:pPr>
              <a:t>14/11/2019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4F555-FFE9-43AC-BE01-C8DBFF0D5F5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0EA18-F6A9-4D0F-8FE5-ED6B6082DF49}" type="datetimeFigureOut">
              <a:rPr lang="es-ES"/>
              <a:pPr>
                <a:defRPr/>
              </a:pPr>
              <a:t>14/11/2019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35E9F-0FFF-4C34-8379-01BE016BE67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 para editar título</a:t>
            </a:r>
            <a:endParaRPr lang="es-ES" smtClean="0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64B594-7569-4189-9E87-F87074C62E28}" type="datetimeFigureOut">
              <a:rPr lang="es-ES"/>
              <a:pPr>
                <a:defRPr/>
              </a:pPr>
              <a:t>14/11/2019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74EF3FB-4C2B-4D7F-8706-7E9738B25A3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uan Jose\Desktop\photo_2017-07-14_14-10-20.jpg"/>
          <p:cNvPicPr>
            <a:picLocks noChangeAspect="1" noChangeArrowheads="1"/>
          </p:cNvPicPr>
          <p:nvPr/>
        </p:nvPicPr>
        <p:blipFill>
          <a:blip r:embed="rId2">
            <a:lum bright="55000" contrast="-74000"/>
          </a:blip>
          <a:stretch>
            <a:fillRect/>
          </a:stretch>
        </p:blipFill>
        <p:spPr bwMode="auto">
          <a:xfrm>
            <a:off x="260350" y="1947929"/>
            <a:ext cx="6372225" cy="5749408"/>
          </a:xfrm>
          <a:prstGeom prst="rect">
            <a:avLst/>
          </a:prstGeom>
          <a:noFill/>
          <a:ln>
            <a:noFill/>
          </a:ln>
          <a:effectLst>
            <a:outerShdw sx="1000" sy="1000" algn="ctr" rotWithShape="0">
              <a:srgbClr val="000000"/>
            </a:outerShdw>
            <a:softEdge rad="635000"/>
          </a:effectLst>
        </p:spPr>
      </p:pic>
      <p:sp>
        <p:nvSpPr>
          <p:cNvPr id="14338" name="CuadroTexto 5"/>
          <p:cNvSpPr txBox="1">
            <a:spLocks noChangeArrowheads="1"/>
          </p:cNvSpPr>
          <p:nvPr/>
        </p:nvSpPr>
        <p:spPr bwMode="auto">
          <a:xfrm>
            <a:off x="334962" y="877044"/>
            <a:ext cx="6372225" cy="8171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s-ES_tradnl" sz="2000" b="1" dirty="0">
              <a:latin typeface="Calibri" pitchFamily="34" charset="0"/>
            </a:endParaRPr>
          </a:p>
          <a:p>
            <a:pPr algn="ctr"/>
            <a:r>
              <a:rPr lang="es-ES_tradnl" sz="2000" b="1" dirty="0">
                <a:latin typeface="Calibri" pitchFamily="34" charset="0"/>
              </a:rPr>
              <a:t>MANEJO DE HERIDOS EN ATENADOS TERRORISTAS CON </a:t>
            </a:r>
            <a:r>
              <a:rPr lang="es-ES_tradnl" sz="2000" b="1" dirty="0" smtClean="0">
                <a:latin typeface="Calibri" pitchFamily="34" charset="0"/>
              </a:rPr>
              <a:t>MÚLTIPLES </a:t>
            </a:r>
            <a:r>
              <a:rPr lang="es-ES_tradnl" sz="2000" b="1" dirty="0">
                <a:latin typeface="Calibri" pitchFamily="34" charset="0"/>
              </a:rPr>
              <a:t>VÍCTIMAS</a:t>
            </a:r>
          </a:p>
          <a:p>
            <a:endParaRPr lang="es-ES_tradnl" sz="1600" b="1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s-ES_tradnl" sz="1600" b="1" dirty="0">
                <a:solidFill>
                  <a:srgbClr val="FF0000"/>
                </a:solidFill>
                <a:latin typeface="Calibri" pitchFamily="34" charset="0"/>
              </a:rPr>
              <a:t>Objetivos</a:t>
            </a:r>
            <a:r>
              <a:rPr lang="es-ES_tradnl" sz="1600" b="1" dirty="0" smtClean="0">
                <a:solidFill>
                  <a:srgbClr val="FF0000"/>
                </a:solidFill>
                <a:latin typeface="Calibri" pitchFamily="34" charset="0"/>
              </a:rPr>
              <a:t>:</a:t>
            </a:r>
          </a:p>
          <a:p>
            <a:endParaRPr lang="es-ES_tradnl" sz="1600" dirty="0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s-ES_tradnl" sz="1400" b="1" dirty="0" smtClean="0">
                <a:latin typeface="Calibri" pitchFamily="34" charset="0"/>
              </a:rPr>
              <a:t> Entender la importancia de una correcta “alerta situacional” para una respuesta </a:t>
            </a:r>
          </a:p>
          <a:p>
            <a:r>
              <a:rPr lang="es-ES_tradnl" sz="1400" b="1" dirty="0" smtClean="0">
                <a:latin typeface="Calibri" pitchFamily="34" charset="0"/>
              </a:rPr>
              <a:t>     adecuada</a:t>
            </a:r>
          </a:p>
          <a:p>
            <a:pPr>
              <a:buFont typeface="Wingdings" pitchFamily="2" charset="2"/>
              <a:buChar char="ü"/>
            </a:pPr>
            <a:r>
              <a:rPr lang="es-ES_tradnl" sz="1400" b="1" dirty="0" smtClean="0">
                <a:latin typeface="Calibri" pitchFamily="34" charset="0"/>
              </a:rPr>
              <a:t> Concienciar de la importancia del ciudadano como interviniente inmediato</a:t>
            </a:r>
          </a:p>
          <a:p>
            <a:pPr>
              <a:buFont typeface="Wingdings" pitchFamily="2" charset="2"/>
              <a:buChar char="ü"/>
            </a:pPr>
            <a:r>
              <a:rPr lang="es-ES_tradnl" sz="1400" b="1" dirty="0" smtClean="0">
                <a:latin typeface="Calibri" pitchFamily="34" charset="0"/>
              </a:rPr>
              <a:t> Hablar </a:t>
            </a:r>
            <a:r>
              <a:rPr lang="es-ES_tradnl" sz="1400" b="1" dirty="0">
                <a:latin typeface="Calibri" pitchFamily="34" charset="0"/>
              </a:rPr>
              <a:t>de la hemorragia exanguinante como causa más común de muerte </a:t>
            </a:r>
            <a:r>
              <a:rPr lang="es-ES_tradnl" sz="1400" b="1" dirty="0" smtClean="0">
                <a:latin typeface="Calibri" pitchFamily="34" charset="0"/>
              </a:rPr>
              <a:t>	</a:t>
            </a:r>
          </a:p>
          <a:p>
            <a:r>
              <a:rPr lang="es-ES_tradnl" sz="1400" b="1" dirty="0" smtClean="0">
                <a:latin typeface="Calibri" pitchFamily="34" charset="0"/>
              </a:rPr>
              <a:t>     evitable en </a:t>
            </a:r>
            <a:r>
              <a:rPr lang="es-ES_tradnl" sz="1400" b="1" dirty="0">
                <a:latin typeface="Calibri" pitchFamily="34" charset="0"/>
              </a:rPr>
              <a:t>este tipo de incidentes </a:t>
            </a:r>
          </a:p>
          <a:p>
            <a:pPr>
              <a:buFont typeface="Wingdings" pitchFamily="2" charset="2"/>
              <a:buChar char="ü"/>
            </a:pPr>
            <a:r>
              <a:rPr lang="es-ES_tradnl" sz="1400" b="1" dirty="0">
                <a:latin typeface="Calibri" pitchFamily="34" charset="0"/>
              </a:rPr>
              <a:t> Conocer el manejo de hemorragias </a:t>
            </a:r>
            <a:r>
              <a:rPr lang="es-ES_tradnl" sz="1400" b="1" dirty="0" smtClean="0">
                <a:latin typeface="Calibri" pitchFamily="34" charset="0"/>
              </a:rPr>
              <a:t>exanguinantes y de la vía </a:t>
            </a:r>
            <a:r>
              <a:rPr lang="es-ES_tradnl" sz="1400" b="1" dirty="0">
                <a:latin typeface="Calibri" pitchFamily="34" charset="0"/>
              </a:rPr>
              <a:t>aérea </a:t>
            </a:r>
            <a:r>
              <a:rPr lang="es-ES_tradnl" sz="1400" b="1" dirty="0" smtClean="0">
                <a:latin typeface="Calibri" pitchFamily="34" charset="0"/>
              </a:rPr>
              <a:t> básica</a:t>
            </a:r>
            <a:endParaRPr lang="es-ES_tradnl" sz="1400" b="1" dirty="0">
              <a:latin typeface="Calibri" pitchFamily="34" charset="0"/>
            </a:endParaRPr>
          </a:p>
          <a:p>
            <a:r>
              <a:rPr lang="es-ES_tradnl" sz="1400" b="1" dirty="0">
                <a:latin typeface="Calibri" pitchFamily="34" charset="0"/>
              </a:rPr>
              <a:t>     bajo las recomendaciones del Bleeding Control </a:t>
            </a:r>
            <a:r>
              <a:rPr lang="es-ES_tradnl" sz="1400" b="1" dirty="0" err="1">
                <a:latin typeface="Calibri" pitchFamily="34" charset="0"/>
              </a:rPr>
              <a:t>Program</a:t>
            </a:r>
            <a:r>
              <a:rPr lang="es-ES_tradnl" sz="1400" b="1" dirty="0">
                <a:latin typeface="Calibri" pitchFamily="34" charset="0"/>
              </a:rPr>
              <a:t> y el </a:t>
            </a:r>
            <a:r>
              <a:rPr lang="es-ES_tradnl" sz="1400" b="1" dirty="0" err="1">
                <a:latin typeface="Calibri" pitchFamily="34" charset="0"/>
              </a:rPr>
              <a:t>CoTECC</a:t>
            </a:r>
            <a:endParaRPr lang="es-ES_tradnl" sz="14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s-ES_tradnl" sz="1600" b="1" dirty="0" smtClean="0">
                <a:solidFill>
                  <a:srgbClr val="FF0000"/>
                </a:solidFill>
                <a:latin typeface="Calibri" pitchFamily="34" charset="0"/>
              </a:rPr>
              <a:t>Talleres </a:t>
            </a:r>
            <a:r>
              <a:rPr lang="es-ES_tradnl" sz="1600" b="1" dirty="0">
                <a:solidFill>
                  <a:srgbClr val="FF0000"/>
                </a:solidFill>
                <a:latin typeface="Calibri" pitchFamily="34" charset="0"/>
              </a:rPr>
              <a:t>de familiarización y manejo de: </a:t>
            </a:r>
            <a:endParaRPr lang="es-ES_tradnl" sz="1600" dirty="0">
              <a:solidFill>
                <a:srgbClr val="FF0000"/>
              </a:solidFill>
              <a:latin typeface="Calibri" pitchFamily="34" charset="0"/>
            </a:endParaRPr>
          </a:p>
          <a:p>
            <a:endParaRPr lang="es-ES_tradnl" sz="1600" dirty="0">
              <a:latin typeface="Calibri" pitchFamily="34" charset="0"/>
            </a:endParaRPr>
          </a:p>
          <a:p>
            <a:endParaRPr lang="es-ES_tradnl" sz="1600" dirty="0">
              <a:latin typeface="Calibri" pitchFamily="34" charset="0"/>
            </a:endParaRPr>
          </a:p>
          <a:p>
            <a:endParaRPr lang="es-ES_tradnl" sz="1600" dirty="0">
              <a:latin typeface="Calibri" pitchFamily="34" charset="0"/>
            </a:endParaRPr>
          </a:p>
          <a:p>
            <a:endParaRPr lang="es-ES_tradnl" sz="1600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es-ES_tradnl" sz="16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s-ES_tradnl" sz="1600" b="1" dirty="0" smtClean="0">
                <a:solidFill>
                  <a:srgbClr val="FF0000"/>
                </a:solidFill>
                <a:latin typeface="Calibri" pitchFamily="34" charset="0"/>
              </a:rPr>
              <a:t>Lugar</a:t>
            </a:r>
            <a:r>
              <a:rPr lang="es-ES_tradnl" sz="1600" b="1" dirty="0">
                <a:solidFill>
                  <a:srgbClr val="FF0000"/>
                </a:solidFill>
                <a:latin typeface="Calibri" pitchFamily="34" charset="0"/>
              </a:rPr>
              <a:t>: </a:t>
            </a:r>
            <a:r>
              <a:rPr lang="es-ES_tradnl" sz="1400" b="1" dirty="0">
                <a:latin typeface="Calibri" pitchFamily="34" charset="0"/>
              </a:rPr>
              <a:t>Hospital </a:t>
            </a:r>
            <a:r>
              <a:rPr lang="es-ES_tradnl" sz="1400" b="1" dirty="0" smtClean="0">
                <a:latin typeface="Calibri" pitchFamily="34" charset="0"/>
              </a:rPr>
              <a:t>Universitario 12 de Octubre. </a:t>
            </a:r>
          </a:p>
          <a:p>
            <a:pPr>
              <a:lnSpc>
                <a:spcPct val="150000"/>
              </a:lnSpc>
            </a:pPr>
            <a:r>
              <a:rPr lang="es-ES_tradnl" sz="1400" b="1" dirty="0" smtClean="0">
                <a:latin typeface="Calibri" pitchFamily="34" charset="0"/>
              </a:rPr>
              <a:t>	   </a:t>
            </a:r>
            <a:r>
              <a:rPr lang="es-ES_tradnl" sz="1400" b="1" dirty="0" err="1" smtClean="0">
                <a:latin typeface="Calibri" pitchFamily="34" charset="0"/>
              </a:rPr>
              <a:t>Cento</a:t>
            </a:r>
            <a:r>
              <a:rPr lang="es-ES_tradnl" sz="1400" b="1" dirty="0" smtClean="0">
                <a:latin typeface="Calibri" pitchFamily="34" charset="0"/>
              </a:rPr>
              <a:t> de Simulación</a:t>
            </a:r>
            <a:endParaRPr lang="es-ES_tradnl" sz="14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s-ES_tradnl" sz="1600" b="1" dirty="0" smtClean="0">
                <a:solidFill>
                  <a:srgbClr val="FF0000"/>
                </a:solidFill>
                <a:latin typeface="Calibri" pitchFamily="34" charset="0"/>
              </a:rPr>
              <a:t>Horario: </a:t>
            </a:r>
            <a:r>
              <a:rPr lang="es-ES_tradnl" sz="1400" b="1" dirty="0" smtClean="0">
                <a:latin typeface="Calibri" pitchFamily="34" charset="0"/>
              </a:rPr>
              <a:t>De </a:t>
            </a:r>
            <a:r>
              <a:rPr lang="es-ES_tradnl" sz="1400" b="1" dirty="0">
                <a:latin typeface="Calibri" pitchFamily="34" charset="0"/>
              </a:rPr>
              <a:t>15:30 a </a:t>
            </a:r>
            <a:r>
              <a:rPr lang="es-ES_tradnl" sz="1400" b="1" dirty="0" smtClean="0">
                <a:latin typeface="Calibri" pitchFamily="34" charset="0"/>
              </a:rPr>
              <a:t>21:30 </a:t>
            </a:r>
            <a:r>
              <a:rPr lang="es-ES_tradnl" sz="1400" b="1" dirty="0">
                <a:latin typeface="Calibri" pitchFamily="34" charset="0"/>
              </a:rPr>
              <a:t>horas. </a:t>
            </a:r>
          </a:p>
          <a:p>
            <a:pPr>
              <a:lnSpc>
                <a:spcPct val="150000"/>
              </a:lnSpc>
            </a:pPr>
            <a:r>
              <a:rPr lang="es-ES_tradnl" sz="1600" b="1" dirty="0">
                <a:solidFill>
                  <a:srgbClr val="FF0000"/>
                </a:solidFill>
                <a:latin typeface="Calibri" pitchFamily="34" charset="0"/>
              </a:rPr>
              <a:t>Precio: </a:t>
            </a:r>
            <a:r>
              <a:rPr lang="es-ES_tradnl" sz="1400" b="1" dirty="0" smtClean="0">
                <a:latin typeface="Calibri" pitchFamily="34" charset="0"/>
              </a:rPr>
              <a:t>inscripción popular. Preguntar al realizar la inscripción.</a:t>
            </a:r>
            <a:endParaRPr lang="es-ES_tradnl" sz="1400" b="1" dirty="0">
              <a:latin typeface="Calibri" pitchFamily="34" charset="0"/>
            </a:endParaRPr>
          </a:p>
          <a:p>
            <a:r>
              <a:rPr lang="es-ES_tradnl" sz="1600" b="1" dirty="0">
                <a:solidFill>
                  <a:srgbClr val="FF0000"/>
                </a:solidFill>
                <a:latin typeface="Calibri" pitchFamily="34" charset="0"/>
              </a:rPr>
              <a:t>Personal a quién va dirigido: </a:t>
            </a:r>
            <a:r>
              <a:rPr lang="es-ES_tradnl" sz="1400" b="1" dirty="0" smtClean="0">
                <a:latin typeface="Calibri" pitchFamily="34" charset="0"/>
              </a:rPr>
              <a:t>todo ciudadano interesado en formarse como interviniente inmediato en acciones y maniobras salvavidas</a:t>
            </a:r>
            <a:endParaRPr lang="es-ES_tradnl" sz="14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s-ES_tradnl" sz="1600" b="1" dirty="0" smtClean="0">
                <a:solidFill>
                  <a:srgbClr val="FF0000"/>
                </a:solidFill>
                <a:latin typeface="Calibri" pitchFamily="34" charset="0"/>
              </a:rPr>
              <a:t>Instructores:</a:t>
            </a:r>
            <a:endParaRPr lang="es-ES_tradnl" sz="1600" b="1" dirty="0">
              <a:solidFill>
                <a:srgbClr val="FF000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s-ES_tradnl" sz="1400" dirty="0">
                <a:latin typeface="Calibri" pitchFamily="34" charset="0"/>
              </a:rPr>
              <a:t> </a:t>
            </a:r>
            <a:r>
              <a:rPr lang="es-ES_tradnl" sz="1400" b="1" dirty="0">
                <a:latin typeface="Calibri" pitchFamily="34" charset="0"/>
              </a:rPr>
              <a:t>Juan José Pajuelo, </a:t>
            </a:r>
            <a:r>
              <a:rPr lang="es-ES_tradnl" sz="1400" b="1" dirty="0" smtClean="0">
                <a:latin typeface="Calibri" pitchFamily="34" charset="0"/>
              </a:rPr>
              <a:t>Enfermero UVI Fundación Jiménez Díaz</a:t>
            </a:r>
            <a:endParaRPr lang="es-ES_tradnl" sz="1400" b="1" dirty="0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s-ES_tradnl" sz="1400" b="1" dirty="0">
                <a:latin typeface="Calibri" pitchFamily="34" charset="0"/>
              </a:rPr>
              <a:t> José Carlos Meneses, Cirujano Torácico HU 12 de Octubre</a:t>
            </a:r>
          </a:p>
          <a:p>
            <a:pPr>
              <a:buFont typeface="Wingdings" pitchFamily="2" charset="2"/>
              <a:buChar char="ü"/>
            </a:pPr>
            <a:r>
              <a:rPr lang="es-ES_tradnl" sz="1400" b="1" dirty="0">
                <a:latin typeface="Calibri" pitchFamily="34" charset="0"/>
              </a:rPr>
              <a:t> Especialistas en </a:t>
            </a:r>
            <a:r>
              <a:rPr lang="es-ES_tradnl" sz="1400" b="1" dirty="0" smtClean="0">
                <a:latin typeface="Calibri" pitchFamily="34" charset="0"/>
              </a:rPr>
              <a:t>seguridad, rescate y otros</a:t>
            </a:r>
            <a:endParaRPr lang="es-ES_tradnl" sz="1400" b="1" dirty="0">
              <a:latin typeface="Calibri" pitchFamily="34" charset="0"/>
            </a:endParaRPr>
          </a:p>
          <a:p>
            <a:endParaRPr lang="es-ES" dirty="0">
              <a:latin typeface="Calibri" pitchFamily="34" charset="0"/>
            </a:endParaRPr>
          </a:p>
        </p:txBody>
      </p:sp>
      <p:sp>
        <p:nvSpPr>
          <p:cNvPr id="14339" name="Rectángulo 8"/>
          <p:cNvSpPr>
            <a:spLocks noChangeArrowheads="1"/>
          </p:cNvSpPr>
          <p:nvPr/>
        </p:nvSpPr>
        <p:spPr bwMode="auto">
          <a:xfrm>
            <a:off x="3336925" y="4814888"/>
            <a:ext cx="1841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>
              <a:latin typeface="Calibri" pitchFamily="34" charset="0"/>
            </a:endParaRPr>
          </a:p>
          <a:p>
            <a:endParaRPr lang="es-ES">
              <a:latin typeface="Calibri" pitchFamily="34" charset="0"/>
            </a:endParaRPr>
          </a:p>
        </p:txBody>
      </p:sp>
      <p:pic>
        <p:nvPicPr>
          <p:cNvPr id="14341" name="Picture 2" descr="C:\Users\Juan Jose\Desktop\M.A.C.T.AC\logo mactac_vlarga mas grand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31057" y="793"/>
            <a:ext cx="2326943" cy="883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13 CuadroTexto"/>
          <p:cNvSpPr txBox="1">
            <a:spLocks noChangeArrowheads="1"/>
          </p:cNvSpPr>
          <p:nvPr/>
        </p:nvSpPr>
        <p:spPr bwMode="auto">
          <a:xfrm>
            <a:off x="3725839" y="452439"/>
            <a:ext cx="10747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00" b="1" dirty="0">
                <a:solidFill>
                  <a:srgbClr val="FF0000"/>
                </a:solidFill>
                <a:latin typeface="Calibri" pitchFamily="34" charset="0"/>
              </a:rPr>
              <a:t>PROYECTO:</a:t>
            </a:r>
          </a:p>
        </p:txBody>
      </p:sp>
      <p:sp>
        <p:nvSpPr>
          <p:cNvPr id="14340" name="7 CuadroTexto"/>
          <p:cNvSpPr txBox="1">
            <a:spLocks noChangeArrowheads="1"/>
          </p:cNvSpPr>
          <p:nvPr/>
        </p:nvSpPr>
        <p:spPr bwMode="auto">
          <a:xfrm>
            <a:off x="0" y="4307056"/>
            <a:ext cx="64801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8288">
              <a:buFont typeface="Arial" charset="0"/>
              <a:buChar char="•"/>
            </a:pPr>
            <a:r>
              <a:rPr lang="es-ES_tradnl" b="1" dirty="0">
                <a:latin typeface="Calibri" pitchFamily="34" charset="0"/>
              </a:rPr>
              <a:t>  </a:t>
            </a:r>
            <a:r>
              <a:rPr lang="es-ES_tradnl" sz="1400" b="1" dirty="0">
                <a:latin typeface="Calibri" pitchFamily="34" charset="0"/>
              </a:rPr>
              <a:t>Acarreos/arrastres y pautas de actuación en estos incidentes</a:t>
            </a:r>
          </a:p>
          <a:p>
            <a:pPr marL="268288">
              <a:buFont typeface="Calibri" pitchFamily="34" charset="0"/>
              <a:buChar char="•"/>
            </a:pPr>
            <a:r>
              <a:rPr lang="es-ES_tradnl" sz="1400" b="1" dirty="0">
                <a:latin typeface="Calibri" pitchFamily="34" charset="0"/>
              </a:rPr>
              <a:t>  Torniquetes </a:t>
            </a:r>
            <a:r>
              <a:rPr lang="es-ES_tradnl" sz="1400" b="1" dirty="0" err="1">
                <a:latin typeface="Calibri" pitchFamily="34" charset="0"/>
              </a:rPr>
              <a:t>prehospitalarios</a:t>
            </a:r>
            <a:r>
              <a:rPr lang="es-ES_tradnl" sz="1400" b="1" dirty="0">
                <a:latin typeface="Calibri" pitchFamily="34" charset="0"/>
              </a:rPr>
              <a:t>  (comerciales y de circunstancias)</a:t>
            </a:r>
          </a:p>
          <a:p>
            <a:pPr marL="268288">
              <a:buFont typeface="Calibri" pitchFamily="34" charset="0"/>
              <a:buChar char="•"/>
            </a:pPr>
            <a:r>
              <a:rPr lang="es-ES_tradnl" sz="1400" b="1" dirty="0">
                <a:latin typeface="Calibri" pitchFamily="34" charset="0"/>
              </a:rPr>
              <a:t>  Agentes hemostáticos y vendajes compresivos </a:t>
            </a:r>
          </a:p>
          <a:p>
            <a:pPr marL="268288">
              <a:buFont typeface="Calibri" pitchFamily="34" charset="0"/>
              <a:buChar char="•"/>
            </a:pPr>
            <a:r>
              <a:rPr lang="es-ES_tradnl" sz="1400" b="1" dirty="0">
                <a:latin typeface="Calibri" pitchFamily="34" charset="0"/>
              </a:rPr>
              <a:t>  Manejo básico de la vía aérea </a:t>
            </a:r>
            <a:r>
              <a:rPr lang="es-ES_tradnl" sz="1400" b="1" dirty="0" smtClean="0">
                <a:latin typeface="Calibri" pitchFamily="34" charset="0"/>
              </a:rPr>
              <a:t> y posición lateral de seguridad</a:t>
            </a:r>
            <a:endParaRPr lang="es-ES_tradnl" sz="1400" b="1" dirty="0">
              <a:latin typeface="Calibri" pitchFamily="34" charset="0"/>
            </a:endParaRPr>
          </a:p>
        </p:txBody>
      </p:sp>
      <p:pic>
        <p:nvPicPr>
          <p:cNvPr id="2" name="Picture 2" descr="C:\Users\Juan Jose\Desktop\logo stop the bleed.p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0351" y="202822"/>
            <a:ext cx="1426936" cy="495679"/>
          </a:xfrm>
          <a:prstGeom prst="rect">
            <a:avLst/>
          </a:prstGeom>
          <a:noFill/>
        </p:spPr>
      </p:pic>
      <p:pic>
        <p:nvPicPr>
          <p:cNvPr id="1027" name="Picture 3" descr="C:\Users\Juan Jose\Desktop\M.A.C.T.AC - copia\LOGO 12 DE OCTUBRE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1211" y="9016683"/>
            <a:ext cx="2218964" cy="470301"/>
          </a:xfrm>
          <a:prstGeom prst="rect">
            <a:avLst/>
          </a:prstGeom>
          <a:noFill/>
        </p:spPr>
      </p:pic>
      <p:pic>
        <p:nvPicPr>
          <p:cNvPr id="3" name="Imagen 2" descr="first car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718" y="-1178316"/>
            <a:ext cx="2387038" cy="308882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87</Words>
  <Application>Microsoft Office PowerPoint</Application>
  <PresentationFormat>A4 (210 x 297 mm)</PresentationFormat>
  <Paragraphs>32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CITODERM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Carlos Meneses Pardo</dc:creator>
  <cp:lastModifiedBy>PIEDELOBO CABRERA, MARIA</cp:lastModifiedBy>
  <cp:revision>35</cp:revision>
  <dcterms:created xsi:type="dcterms:W3CDTF">2016-07-07T18:46:24Z</dcterms:created>
  <dcterms:modified xsi:type="dcterms:W3CDTF">2019-11-14T07:33:13Z</dcterms:modified>
</cp:coreProperties>
</file>