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319" r:id="rId3"/>
    <p:sldId id="300" r:id="rId4"/>
    <p:sldId id="296" r:id="rId5"/>
    <p:sldId id="329" r:id="rId6"/>
    <p:sldId id="290" r:id="rId7"/>
    <p:sldId id="299" r:id="rId8"/>
    <p:sldId id="322" r:id="rId9"/>
    <p:sldId id="323" r:id="rId10"/>
    <p:sldId id="324" r:id="rId11"/>
    <p:sldId id="331" r:id="rId12"/>
    <p:sldId id="330" r:id="rId13"/>
    <p:sldId id="297" r:id="rId14"/>
    <p:sldId id="302" r:id="rId15"/>
    <p:sldId id="260" r:id="rId16"/>
    <p:sldId id="326" r:id="rId17"/>
    <p:sldId id="327" r:id="rId18"/>
    <p:sldId id="312" r:id="rId19"/>
    <p:sldId id="304" r:id="rId20"/>
    <p:sldId id="303" r:id="rId21"/>
    <p:sldId id="295" r:id="rId22"/>
    <p:sldId id="301" r:id="rId23"/>
    <p:sldId id="317" r:id="rId24"/>
    <p:sldId id="316" r:id="rId25"/>
    <p:sldId id="298" r:id="rId26"/>
    <p:sldId id="318" r:id="rId27"/>
    <p:sldId id="313" r:id="rId28"/>
    <p:sldId id="328" r:id="rId29"/>
  </p:sldIdLst>
  <p:sldSz cx="9144000" cy="6858000" type="screen4x3"/>
  <p:notesSz cx="6797675" cy="9872663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8400"/>
    <a:srgbClr val="FF9900"/>
    <a:srgbClr val="006600"/>
    <a:srgbClr val="339933"/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686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806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1F9A9-F8C8-4DE8-B841-B3BE647D1D3B}" type="datetimeFigureOut">
              <a:rPr lang="es-ES" smtClean="0"/>
              <a:t>07/02/2023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56FAD-1AC6-4CBF-942F-8365005BAA6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009992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1F9A9-F8C8-4DE8-B841-B3BE647D1D3B}" type="datetimeFigureOut">
              <a:rPr lang="es-ES" smtClean="0"/>
              <a:t>07/02/2023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56FAD-1AC6-4CBF-942F-8365005BAA6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57474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1F9A9-F8C8-4DE8-B841-B3BE647D1D3B}" type="datetimeFigureOut">
              <a:rPr lang="es-ES" smtClean="0"/>
              <a:t>07/02/2023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56FAD-1AC6-4CBF-942F-8365005BAA6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385673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1F9A9-F8C8-4DE8-B841-B3BE647D1D3B}" type="datetimeFigureOut">
              <a:rPr lang="es-ES" smtClean="0"/>
              <a:t>07/02/2023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56FAD-1AC6-4CBF-942F-8365005BAA6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847215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1F9A9-F8C8-4DE8-B841-B3BE647D1D3B}" type="datetimeFigureOut">
              <a:rPr lang="es-ES" smtClean="0"/>
              <a:t>07/02/2023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56FAD-1AC6-4CBF-942F-8365005BAA6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710329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1F9A9-F8C8-4DE8-B841-B3BE647D1D3B}" type="datetimeFigureOut">
              <a:rPr lang="es-ES" smtClean="0"/>
              <a:t>07/02/2023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56FAD-1AC6-4CBF-942F-8365005BAA6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194328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1F9A9-F8C8-4DE8-B841-B3BE647D1D3B}" type="datetimeFigureOut">
              <a:rPr lang="es-ES" smtClean="0"/>
              <a:t>07/02/2023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56FAD-1AC6-4CBF-942F-8365005BAA6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007742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1F9A9-F8C8-4DE8-B841-B3BE647D1D3B}" type="datetimeFigureOut">
              <a:rPr lang="es-ES" smtClean="0"/>
              <a:t>07/02/2023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56FAD-1AC6-4CBF-942F-8365005BAA6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590114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1F9A9-F8C8-4DE8-B841-B3BE647D1D3B}" type="datetimeFigureOut">
              <a:rPr lang="es-ES" smtClean="0"/>
              <a:t>07/02/2023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56FAD-1AC6-4CBF-942F-8365005BAA6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149222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1F9A9-F8C8-4DE8-B841-B3BE647D1D3B}" type="datetimeFigureOut">
              <a:rPr lang="es-ES" smtClean="0"/>
              <a:t>07/02/2023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56FAD-1AC6-4CBF-942F-8365005BAA6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660861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1F9A9-F8C8-4DE8-B841-B3BE647D1D3B}" type="datetimeFigureOut">
              <a:rPr lang="es-ES" smtClean="0"/>
              <a:t>07/02/2023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56FAD-1AC6-4CBF-942F-8365005BAA6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59482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61F9A9-F8C8-4DE8-B841-B3BE647D1D3B}" type="datetimeFigureOut">
              <a:rPr lang="es-ES" smtClean="0"/>
              <a:t>07/02/2023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D56FAD-1AC6-4CBF-942F-8365005BAA6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15922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26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tiff"/><Relationship Id="rId4" Type="http://schemas.openxmlformats.org/officeDocument/2006/relationships/image" Target="../media/image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jpg"/><Relationship Id="rId5" Type="http://schemas.openxmlformats.org/officeDocument/2006/relationships/image" Target="../media/image30.jpg"/><Relationship Id="rId4" Type="http://schemas.openxmlformats.org/officeDocument/2006/relationships/image" Target="../media/image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34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jpg"/><Relationship Id="rId5" Type="http://schemas.openxmlformats.org/officeDocument/2006/relationships/image" Target="../media/image32.jpeg"/><Relationship Id="rId4" Type="http://schemas.openxmlformats.org/officeDocument/2006/relationships/image" Target="../media/image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8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8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2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" y="1165308"/>
            <a:ext cx="8648700" cy="200025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765" y="152400"/>
            <a:ext cx="4677835" cy="1056018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7505" y="389783"/>
            <a:ext cx="3904978" cy="828000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406401" y="1664062"/>
            <a:ext cx="6117062" cy="165670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solidFill>
                  <a:srgbClr val="0070C0"/>
                </a:solidFill>
              </a:rPr>
              <a:t>Centro de Simulación y Formación </a:t>
            </a:r>
          </a:p>
          <a:p>
            <a:pPr algn="ctr"/>
            <a:r>
              <a:rPr lang="es-ES" sz="3200" b="1" dirty="0">
                <a:solidFill>
                  <a:srgbClr val="0070C0"/>
                </a:solidFill>
              </a:rPr>
              <a:t>H12O</a:t>
            </a:r>
          </a:p>
          <a:p>
            <a:pPr algn="ctr"/>
            <a:r>
              <a:rPr lang="es-ES" sz="3600" b="1" i="1" dirty="0">
                <a:solidFill>
                  <a:srgbClr val="0070C0"/>
                </a:solidFill>
                <a:latin typeface="Arial Rounded MT Bold"/>
                <a:cs typeface="Arial Rounded MT Bold"/>
              </a:rPr>
              <a:t>CS</a:t>
            </a:r>
            <a:r>
              <a:rPr lang="es-ES" sz="3600" b="1" i="1" dirty="0">
                <a:solidFill>
                  <a:srgbClr val="DE8400"/>
                </a:solidFill>
                <a:latin typeface="Arial Rounded MT Bold"/>
                <a:cs typeface="Arial Rounded MT Bold"/>
              </a:rPr>
              <a:t>I</a:t>
            </a:r>
            <a:r>
              <a:rPr lang="es-ES" sz="3600" b="1" i="1" dirty="0">
                <a:solidFill>
                  <a:srgbClr val="0070C0"/>
                </a:solidFill>
                <a:latin typeface="Arial Rounded MT Bold"/>
                <a:cs typeface="Arial Rounded MT Bold"/>
              </a:rPr>
              <a:t>M H</a:t>
            </a:r>
            <a:r>
              <a:rPr lang="es-ES" sz="3600" b="1" i="1" dirty="0">
                <a:solidFill>
                  <a:srgbClr val="DE8400"/>
                </a:solidFill>
                <a:latin typeface="Arial Rounded MT Bold"/>
                <a:cs typeface="Arial Rounded MT Bold"/>
              </a:rPr>
              <a:t>12</a:t>
            </a:r>
            <a:r>
              <a:rPr lang="es-ES" sz="3600" b="1" i="1" dirty="0">
                <a:solidFill>
                  <a:srgbClr val="0070C0"/>
                </a:solidFill>
                <a:latin typeface="Arial Rounded MT Bold"/>
                <a:cs typeface="Arial Rounded MT Bold"/>
              </a:rPr>
              <a:t>o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5406572" y="5916869"/>
            <a:ext cx="30130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b="1" dirty="0">
                <a:solidFill>
                  <a:srgbClr val="DE8400"/>
                </a:solidFill>
                <a:latin typeface="Arial Rounded MT Bold" panose="020F0704030504030204" pitchFamily="34" charset="0"/>
              </a:rPr>
              <a:t> </a:t>
            </a:r>
          </a:p>
          <a:p>
            <a:pPr algn="r"/>
            <a:r>
              <a:rPr lang="es-ES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Noviembre 2019</a:t>
            </a:r>
          </a:p>
        </p:txBody>
      </p:sp>
      <p:pic>
        <p:nvPicPr>
          <p:cNvPr id="2" name="Imagen 1" descr="CSIM2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942" y="3736897"/>
            <a:ext cx="3337517" cy="2503138"/>
          </a:xfrm>
          <a:prstGeom prst="rect">
            <a:avLst/>
          </a:prstGeom>
          <a:ln>
            <a:solidFill>
              <a:schemeClr val="tx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3" name="Imagen 2" descr="CSIM1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621" y="3848640"/>
            <a:ext cx="3189248" cy="2391936"/>
          </a:xfrm>
          <a:prstGeom prst="rect">
            <a:avLst/>
          </a:prstGeom>
          <a:ln>
            <a:solidFill>
              <a:srgbClr val="44546A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676492C-E0B5-3B46-AB2D-8A168424D9A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7607" t="5326" r="16418"/>
          <a:stretch/>
        </p:blipFill>
        <p:spPr>
          <a:xfrm>
            <a:off x="6641170" y="1638571"/>
            <a:ext cx="1755698" cy="1656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0992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1" descr="Simulación1.jpg">
            <a:extLst>
              <a:ext uri="{FF2B5EF4-FFF2-40B4-BE49-F238E27FC236}">
                <a16:creationId xmlns:a16="http://schemas.microsoft.com/office/drawing/2014/main" xmlns="" id="{4E3078FE-B3C1-7242-9B2D-BCF4CDD04B8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231370"/>
            <a:ext cx="4070073" cy="228941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8A5CABC7-7AFA-3649-A457-9FB42491B6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2907771"/>
            <a:ext cx="8320492" cy="2858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0857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49BCD11-163B-954E-B07F-70E1CB81BA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600" dirty="0"/>
              <a:t>Curso RCP </a:t>
            </a:r>
            <a:r>
              <a:rPr lang="es-ES" sz="3600" dirty="0" err="1"/>
              <a:t>Pediatrica</a:t>
            </a:r>
            <a:r>
              <a:rPr lang="es-ES" sz="3600" dirty="0"/>
              <a:t> (12 y 13 Nov 2019)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073EC141-31E4-9545-879A-2EA1897F90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461" y="1895708"/>
            <a:ext cx="6814859" cy="2502074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DAAAE80-4520-E043-B7D4-150547A95ACF}"/>
              </a:ext>
            </a:extLst>
          </p:cNvPr>
          <p:cNvSpPr txBox="1"/>
          <p:nvPr/>
        </p:nvSpPr>
        <p:spPr>
          <a:xfrm>
            <a:off x="2219093" y="4850780"/>
            <a:ext cx="47838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Valoración satisfacción del curso: 9,7 puntos</a:t>
            </a:r>
          </a:p>
        </p:txBody>
      </p:sp>
    </p:spTree>
    <p:extLst>
      <p:ext uri="{BB962C8B-B14F-4D97-AF65-F5344CB8AC3E}">
        <p14:creationId xmlns:p14="http://schemas.microsoft.com/office/powerpoint/2010/main" val="19684084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64AA2CA-9E34-4E49-AE8A-F91DADDF7D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600" dirty="0"/>
              <a:t>Curso RCP Neonatal CAM(19 y 20 Nov)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B7642BA-56AF-3741-82FE-A8842A2875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err="1">
                <a:solidFill>
                  <a:srgbClr val="FF0000"/>
                </a:solidFill>
              </a:rPr>
              <a:t>Pte</a:t>
            </a:r>
            <a:r>
              <a:rPr lang="es-ES" dirty="0">
                <a:solidFill>
                  <a:srgbClr val="FF0000"/>
                </a:solidFill>
              </a:rPr>
              <a:t> añadir fotos y valoración curso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CFE8B9C-3D25-9E48-B0C0-F83FB91C3E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607" y="2531268"/>
            <a:ext cx="2158071" cy="2159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93591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7067"/>
            <a:ext cx="9144000" cy="6858000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4" y="64739"/>
            <a:ext cx="4322673" cy="975840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7143" y="149406"/>
            <a:ext cx="4166857" cy="883528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592666" y="1354667"/>
            <a:ext cx="5571067" cy="46166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sz="2400" dirty="0">
                <a:solidFill>
                  <a:schemeClr val="bg1"/>
                </a:solidFill>
                <a:latin typeface="Arial Rounded MT Bold"/>
                <a:cs typeface="Arial Rounded MT Bold"/>
              </a:rPr>
              <a:t>2. Programación actividades 2020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550333" y="1988660"/>
            <a:ext cx="8043334" cy="310854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chemeClr val="accent1">
                    <a:lumMod val="50000"/>
                  </a:schemeClr>
                </a:solidFill>
                <a:cs typeface="Arial Rounded MT Bold"/>
              </a:rPr>
              <a:t>Contacto con Unidades y Servicios</a:t>
            </a:r>
          </a:p>
          <a:p>
            <a:pPr marL="342900" indent="-342900">
              <a:buFont typeface="Arial"/>
              <a:buChar char="•"/>
            </a:pPr>
            <a:r>
              <a:rPr lang="es-ES" sz="2000" dirty="0">
                <a:solidFill>
                  <a:schemeClr val="accent1">
                    <a:lumMod val="50000"/>
                  </a:schemeClr>
                </a:solidFill>
                <a:cs typeface="Arial Rounded MT Bold"/>
              </a:rPr>
              <a:t>Programación actividades</a:t>
            </a:r>
          </a:p>
          <a:p>
            <a:pPr marL="342900" indent="-342900">
              <a:buFont typeface="Arial"/>
              <a:buChar char="•"/>
            </a:pPr>
            <a:r>
              <a:rPr lang="es-ES" sz="2000" dirty="0">
                <a:solidFill>
                  <a:schemeClr val="accent1">
                    <a:lumMod val="50000"/>
                  </a:schemeClr>
                </a:solidFill>
                <a:cs typeface="Arial Rounded MT Bold"/>
              </a:rPr>
              <a:t>Plan de Simulación de cada especialidad para futuras actividades</a:t>
            </a:r>
          </a:p>
          <a:p>
            <a:pPr marL="342900" indent="-342900">
              <a:buFont typeface="Arial"/>
              <a:buChar char="•"/>
            </a:pPr>
            <a:endParaRPr lang="es-ES" sz="2400" dirty="0">
              <a:solidFill>
                <a:schemeClr val="accent1">
                  <a:lumMod val="50000"/>
                </a:schemeClr>
              </a:solidFill>
              <a:cs typeface="Arial Rounded MT Bold"/>
            </a:endParaRPr>
          </a:p>
          <a:p>
            <a:r>
              <a:rPr lang="es-ES" sz="2400" b="1" dirty="0" err="1">
                <a:solidFill>
                  <a:schemeClr val="accent1">
                    <a:lumMod val="50000"/>
                  </a:schemeClr>
                </a:solidFill>
                <a:cs typeface="Arial Rounded MT Bold"/>
              </a:rPr>
              <a:t>Planning</a:t>
            </a:r>
            <a:r>
              <a:rPr lang="es-ES" sz="2400" b="1" dirty="0">
                <a:solidFill>
                  <a:schemeClr val="accent1">
                    <a:lumMod val="50000"/>
                  </a:schemeClr>
                </a:solidFill>
                <a:cs typeface="Arial Rounded MT Bold"/>
              </a:rPr>
              <a:t> en curso </a:t>
            </a:r>
            <a:endParaRPr lang="es-ES" sz="2400" b="1" i="1" dirty="0">
              <a:solidFill>
                <a:schemeClr val="accent1">
                  <a:lumMod val="50000"/>
                </a:schemeClr>
              </a:solidFill>
              <a:cs typeface="Arial Rounded MT Bold"/>
            </a:endParaRPr>
          </a:p>
          <a:p>
            <a:r>
              <a:rPr lang="es-ES" sz="2400" dirty="0">
                <a:solidFill>
                  <a:schemeClr val="accent1">
                    <a:lumMod val="50000"/>
                  </a:schemeClr>
                </a:solidFill>
                <a:cs typeface="Arial Rounded MT Bold"/>
              </a:rPr>
              <a:t>*</a:t>
            </a:r>
            <a:r>
              <a:rPr lang="es-ES" sz="2000" dirty="0">
                <a:solidFill>
                  <a:schemeClr val="accent1">
                    <a:lumMod val="50000"/>
                  </a:schemeClr>
                </a:solidFill>
                <a:cs typeface="Arial Rounded MT Bold"/>
              </a:rPr>
              <a:t>actividades internas Hospital, Facultad</a:t>
            </a:r>
          </a:p>
          <a:p>
            <a:r>
              <a:rPr lang="es-ES" sz="2000" dirty="0">
                <a:solidFill>
                  <a:schemeClr val="accent1">
                    <a:lumMod val="50000"/>
                  </a:schemeClr>
                </a:solidFill>
                <a:cs typeface="Arial Rounded MT Bold"/>
              </a:rPr>
              <a:t>*actividades externas </a:t>
            </a:r>
          </a:p>
          <a:p>
            <a:pPr marL="342900" indent="-342900">
              <a:buFont typeface="Arial"/>
              <a:buChar char="•"/>
            </a:pPr>
            <a:r>
              <a:rPr lang="es-ES" sz="2000" dirty="0">
                <a:solidFill>
                  <a:schemeClr val="accent1">
                    <a:lumMod val="50000"/>
                  </a:schemeClr>
                </a:solidFill>
                <a:cs typeface="Arial Rounded MT Bold"/>
              </a:rPr>
              <a:t>Solicitadas en proceso de aceptación y gestión</a:t>
            </a:r>
          </a:p>
          <a:p>
            <a:pPr marL="342900" indent="-342900">
              <a:buFont typeface="Arial"/>
              <a:buChar char="•"/>
            </a:pPr>
            <a:r>
              <a:rPr lang="es-ES" sz="2000" dirty="0">
                <a:solidFill>
                  <a:schemeClr val="accent1">
                    <a:lumMod val="50000"/>
                  </a:schemeClr>
                </a:solidFill>
                <a:cs typeface="Arial Rounded MT Bold"/>
              </a:rPr>
              <a:t>Dependientes de préstamo y gestión de material</a:t>
            </a:r>
          </a:p>
        </p:txBody>
      </p:sp>
    </p:spTree>
    <p:extLst>
      <p:ext uri="{BB962C8B-B14F-4D97-AF65-F5344CB8AC3E}">
        <p14:creationId xmlns:p14="http://schemas.microsoft.com/office/powerpoint/2010/main" val="3428053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7067"/>
            <a:ext cx="9144000" cy="6858000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4" y="64739"/>
            <a:ext cx="4322673" cy="975840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7143" y="149406"/>
            <a:ext cx="4166857" cy="883528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931332" y="1439333"/>
            <a:ext cx="5520267" cy="46166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sz="2400" dirty="0" err="1">
                <a:solidFill>
                  <a:schemeClr val="bg1"/>
                </a:solidFill>
                <a:latin typeface="Arial Rounded MT Bold"/>
                <a:cs typeface="Arial Rounded MT Bold"/>
              </a:rPr>
              <a:t>Planning</a:t>
            </a:r>
            <a:r>
              <a:rPr lang="es-ES" sz="2400" dirty="0">
                <a:solidFill>
                  <a:schemeClr val="bg1"/>
                </a:solidFill>
                <a:latin typeface="Arial Rounded MT Bold"/>
                <a:cs typeface="Arial Rounded MT Bold"/>
              </a:rPr>
              <a:t> Actividades CSIM 2020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4D1A48D-9B28-F542-A343-822B032E7A7C}"/>
              </a:ext>
            </a:extLst>
          </p:cNvPr>
          <p:cNvSpPr txBox="1"/>
          <p:nvPr/>
        </p:nvSpPr>
        <p:spPr>
          <a:xfrm>
            <a:off x="1440356" y="2742737"/>
            <a:ext cx="56202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>
                <a:solidFill>
                  <a:srgbClr val="FF0000"/>
                </a:solidFill>
              </a:rPr>
              <a:t>Pte</a:t>
            </a:r>
            <a:r>
              <a:rPr lang="es-ES" dirty="0">
                <a:solidFill>
                  <a:srgbClr val="FF0000"/>
                </a:solidFill>
              </a:rPr>
              <a:t> que Eva envíe el </a:t>
            </a:r>
            <a:r>
              <a:rPr lang="es-ES" dirty="0" err="1">
                <a:solidFill>
                  <a:srgbClr val="FF0000"/>
                </a:solidFill>
              </a:rPr>
              <a:t>planning</a:t>
            </a:r>
            <a:r>
              <a:rPr lang="es-ES" dirty="0">
                <a:solidFill>
                  <a:srgbClr val="FF0000"/>
                </a:solidFill>
              </a:rPr>
              <a:t> con los datos que le lleguen,</a:t>
            </a:r>
          </a:p>
          <a:p>
            <a:r>
              <a:rPr lang="es-ES" dirty="0">
                <a:solidFill>
                  <a:srgbClr val="FF0000"/>
                </a:solidFill>
              </a:rPr>
              <a:t>Como fecha tope el miércoles 20 antes de la reunión se </a:t>
            </a:r>
            <a:r>
              <a:rPr lang="es-ES" dirty="0" err="1">
                <a:solidFill>
                  <a:srgbClr val="FF0000"/>
                </a:solidFill>
              </a:rPr>
              <a:t>cumplimentarálo</a:t>
            </a:r>
            <a:r>
              <a:rPr lang="es-ES" dirty="0">
                <a:solidFill>
                  <a:srgbClr val="FF0000"/>
                </a:solidFill>
              </a:rPr>
              <a:t> que nos hayan enviado.</a:t>
            </a:r>
          </a:p>
        </p:txBody>
      </p:sp>
    </p:spTree>
    <p:extLst>
      <p:ext uri="{BB962C8B-B14F-4D97-AF65-F5344CB8AC3E}">
        <p14:creationId xmlns:p14="http://schemas.microsoft.com/office/powerpoint/2010/main" val="4659073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6944" y="296333"/>
            <a:ext cx="9144000" cy="6790267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394" y="0"/>
            <a:ext cx="4322673" cy="975840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7143" y="149406"/>
            <a:ext cx="4166857" cy="883528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660399" y="1253065"/>
            <a:ext cx="5858933" cy="46166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sz="2400" dirty="0">
                <a:solidFill>
                  <a:schemeClr val="bg1"/>
                </a:solidFill>
                <a:latin typeface="Arial Rounded MT Bold"/>
                <a:cs typeface="Arial Rounded MT Bold"/>
              </a:rPr>
              <a:t>3.Organigrama y Gestión del Centro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736601" y="2121250"/>
            <a:ext cx="2963333" cy="461665"/>
          </a:xfrm>
          <a:prstGeom prst="rect">
            <a:avLst/>
          </a:prstGeom>
          <a:ln>
            <a:solidFill>
              <a:srgbClr val="1F4E79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rgbClr val="44546A"/>
                </a:solidFill>
                <a:cs typeface="Arial Rounded MT Bold"/>
              </a:rPr>
              <a:t>Dirección Gerencia</a:t>
            </a:r>
          </a:p>
        </p:txBody>
      </p:sp>
      <p:sp>
        <p:nvSpPr>
          <p:cNvPr id="18" name="CuadroTexto 17"/>
          <p:cNvSpPr txBox="1"/>
          <p:nvPr/>
        </p:nvSpPr>
        <p:spPr>
          <a:xfrm>
            <a:off x="943725" y="3377737"/>
            <a:ext cx="2252133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b="1" dirty="0">
                <a:solidFill>
                  <a:srgbClr val="44546A"/>
                </a:solidFill>
                <a:cs typeface="Arial Rounded MT Bold"/>
              </a:rPr>
              <a:t>Coordinadores</a:t>
            </a:r>
          </a:p>
          <a:p>
            <a:r>
              <a:rPr lang="es-ES" dirty="0">
                <a:solidFill>
                  <a:srgbClr val="44546A"/>
                </a:solidFill>
                <a:cs typeface="Arial Rounded MT Bold"/>
              </a:rPr>
              <a:t>*Científico-técnico</a:t>
            </a:r>
          </a:p>
          <a:p>
            <a:r>
              <a:rPr lang="es-ES" dirty="0">
                <a:solidFill>
                  <a:srgbClr val="44546A"/>
                </a:solidFill>
                <a:cs typeface="Arial Rounded MT Bold"/>
              </a:rPr>
              <a:t>*Operativo</a:t>
            </a:r>
          </a:p>
        </p:txBody>
      </p:sp>
      <p:sp>
        <p:nvSpPr>
          <p:cNvPr id="19" name="CuadroTexto 18"/>
          <p:cNvSpPr txBox="1"/>
          <p:nvPr/>
        </p:nvSpPr>
        <p:spPr>
          <a:xfrm>
            <a:off x="3995131" y="3450361"/>
            <a:ext cx="3134936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b="1" dirty="0">
                <a:solidFill>
                  <a:srgbClr val="44546A"/>
                </a:solidFill>
                <a:cs typeface="Arial Rounded MT Bold"/>
              </a:rPr>
              <a:t>Comité científico-técnico</a:t>
            </a:r>
          </a:p>
        </p:txBody>
      </p:sp>
      <p:sp>
        <p:nvSpPr>
          <p:cNvPr id="20" name="CuadroTexto 19"/>
          <p:cNvSpPr txBox="1"/>
          <p:nvPr/>
        </p:nvSpPr>
        <p:spPr>
          <a:xfrm>
            <a:off x="5948144" y="4008321"/>
            <a:ext cx="2743200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b="1" dirty="0">
                <a:solidFill>
                  <a:srgbClr val="44546A"/>
                </a:solidFill>
                <a:cs typeface="Arial Rounded MT Bold"/>
              </a:rPr>
              <a:t>Personal de Gestión</a:t>
            </a:r>
          </a:p>
          <a:p>
            <a:r>
              <a:rPr lang="es-ES" dirty="0">
                <a:solidFill>
                  <a:srgbClr val="44546A"/>
                </a:solidFill>
                <a:cs typeface="Arial Rounded MT Bold"/>
              </a:rPr>
              <a:t>*técnico informático</a:t>
            </a:r>
          </a:p>
          <a:p>
            <a:r>
              <a:rPr lang="es-ES" dirty="0">
                <a:solidFill>
                  <a:srgbClr val="44546A"/>
                </a:solidFill>
                <a:cs typeface="Arial Rounded MT Bold"/>
              </a:rPr>
              <a:t>*gestor administrativo</a:t>
            </a:r>
          </a:p>
        </p:txBody>
      </p:sp>
      <p:sp>
        <p:nvSpPr>
          <p:cNvPr id="21" name="CuadroTexto 20"/>
          <p:cNvSpPr txBox="1"/>
          <p:nvPr/>
        </p:nvSpPr>
        <p:spPr>
          <a:xfrm>
            <a:off x="4555067" y="2121250"/>
            <a:ext cx="4337824" cy="461665"/>
          </a:xfrm>
          <a:prstGeom prst="rect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rgbClr val="44546A"/>
                </a:solidFill>
                <a:cs typeface="Arial Rounded MT Bold"/>
              </a:rPr>
              <a:t>F. Investigación Biomédica i+12</a:t>
            </a:r>
          </a:p>
        </p:txBody>
      </p:sp>
      <p:sp>
        <p:nvSpPr>
          <p:cNvPr id="7" name="Flecha izquierda y derecha 6"/>
          <p:cNvSpPr/>
          <p:nvPr/>
        </p:nvSpPr>
        <p:spPr>
          <a:xfrm>
            <a:off x="3940923" y="2276586"/>
            <a:ext cx="474133" cy="203200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Flecha izquierda y derecha 21"/>
          <p:cNvSpPr/>
          <p:nvPr/>
        </p:nvSpPr>
        <p:spPr>
          <a:xfrm>
            <a:off x="3437467" y="3691467"/>
            <a:ext cx="474133" cy="203200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Flecha izquierda y derecha 22"/>
          <p:cNvSpPr/>
          <p:nvPr/>
        </p:nvSpPr>
        <p:spPr>
          <a:xfrm rot="5400000">
            <a:off x="7311073" y="3042104"/>
            <a:ext cx="1083732" cy="423334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Flecha izquierda y derecha 23"/>
          <p:cNvSpPr/>
          <p:nvPr/>
        </p:nvSpPr>
        <p:spPr>
          <a:xfrm rot="5400000">
            <a:off x="5317068" y="2810936"/>
            <a:ext cx="491062" cy="254000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5" name="Flecha izquierda y derecha 24"/>
          <p:cNvSpPr/>
          <p:nvPr/>
        </p:nvSpPr>
        <p:spPr>
          <a:xfrm rot="5400000">
            <a:off x="2540001" y="2743203"/>
            <a:ext cx="491062" cy="254000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Cerrar corchete 7"/>
          <p:cNvSpPr/>
          <p:nvPr/>
        </p:nvSpPr>
        <p:spPr>
          <a:xfrm rot="16200000">
            <a:off x="3937001" y="110069"/>
            <a:ext cx="220134" cy="6366930"/>
          </a:xfrm>
          <a:prstGeom prst="rightBracket">
            <a:avLst/>
          </a:prstGeom>
          <a:ln w="28575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" name="CuadroTexto 26"/>
          <p:cNvSpPr txBox="1"/>
          <p:nvPr/>
        </p:nvSpPr>
        <p:spPr>
          <a:xfrm>
            <a:off x="516464" y="5583710"/>
            <a:ext cx="3835401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44546A"/>
                </a:solidFill>
                <a:cs typeface="Arial Rounded MT Bold"/>
              </a:rPr>
              <a:t>¿Personal de apoyo (auxiliar, celador)?</a:t>
            </a:r>
          </a:p>
        </p:txBody>
      </p:sp>
      <p:sp>
        <p:nvSpPr>
          <p:cNvPr id="28" name="CuadroTexto 27"/>
          <p:cNvSpPr txBox="1"/>
          <p:nvPr/>
        </p:nvSpPr>
        <p:spPr>
          <a:xfrm>
            <a:off x="516465" y="4856315"/>
            <a:ext cx="4055535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i="1" dirty="0">
                <a:solidFill>
                  <a:srgbClr val="44546A"/>
                </a:solidFill>
                <a:cs typeface="Arial Rounded MT Bold"/>
              </a:rPr>
              <a:t>¿Colaboradores docentes en Simulación diferentes especialidades?</a:t>
            </a:r>
          </a:p>
        </p:txBody>
      </p:sp>
    </p:spTree>
    <p:extLst>
      <p:ext uri="{BB962C8B-B14F-4D97-AF65-F5344CB8AC3E}">
        <p14:creationId xmlns:p14="http://schemas.microsoft.com/office/powerpoint/2010/main" val="39812894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1083"/>
            <a:ext cx="9144000" cy="6858000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4" y="64739"/>
            <a:ext cx="4322673" cy="975840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7143" y="149406"/>
            <a:ext cx="4166857" cy="883528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1116153" y="1377795"/>
            <a:ext cx="7202655" cy="46166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sz="2400" dirty="0">
                <a:solidFill>
                  <a:schemeClr val="bg1"/>
                </a:solidFill>
                <a:latin typeface="Arial Rounded MT Bold"/>
                <a:cs typeface="Arial Rounded MT Bold"/>
              </a:rPr>
              <a:t>Miembros Coordinadores  del CSIM H12O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1156938" y="2416573"/>
            <a:ext cx="7202656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Coordinador CIENTIFICO-TECNICO: </a:t>
            </a:r>
            <a:r>
              <a:rPr lang="es-ES" dirty="0" err="1"/>
              <a:t>Dario</a:t>
            </a:r>
            <a:r>
              <a:rPr lang="es-ES" dirty="0"/>
              <a:t> Toral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Coordinador OPERATIVO: Javier </a:t>
            </a:r>
            <a:r>
              <a:rPr lang="es-ES" dirty="0" err="1"/>
              <a:t>Sanchez</a:t>
            </a:r>
            <a:r>
              <a:rPr lang="es-ES" dirty="0"/>
              <a:t> Chillón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84B44A95-7613-C344-B418-F8FF756FDAF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3779" y="3299248"/>
            <a:ext cx="3716441" cy="2633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1829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1083"/>
            <a:ext cx="9144000" cy="6858000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4" y="64739"/>
            <a:ext cx="4322673" cy="975840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7143" y="149406"/>
            <a:ext cx="4166857" cy="883528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1116153" y="1377795"/>
            <a:ext cx="7202655" cy="46166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sz="2400" dirty="0">
                <a:solidFill>
                  <a:schemeClr val="bg1"/>
                </a:solidFill>
                <a:latin typeface="Arial Rounded MT Bold"/>
                <a:cs typeface="Arial Rounded MT Bold"/>
              </a:rPr>
              <a:t>Personal de Gestión del CSIM H12O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1116152" y="2896494"/>
            <a:ext cx="7202656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TECNICO INFORMATICO: David Rubio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GESTOR ADMINISTRATIVO: Eva Maria Carrizo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ED5833BE-D7E5-E342-A543-8E17348AFE2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8494" y="3758166"/>
            <a:ext cx="2311826" cy="179762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F35714E8-05EF-064A-9726-4D452E43680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6548" y="3838894"/>
            <a:ext cx="2311827" cy="1512059"/>
          </a:xfrm>
          <a:prstGeom prst="rect">
            <a:avLst/>
          </a:prstGeom>
        </p:spPr>
      </p:pic>
      <p:sp>
        <p:nvSpPr>
          <p:cNvPr id="14" name="CuadroTexto 2">
            <a:extLst>
              <a:ext uri="{FF2B5EF4-FFF2-40B4-BE49-F238E27FC236}">
                <a16:creationId xmlns:a16="http://schemas.microsoft.com/office/drawing/2014/main" xmlns="" id="{6F0C0077-AAA2-0040-AD01-56C9CFA3BFC0}"/>
              </a:ext>
            </a:extLst>
          </p:cNvPr>
          <p:cNvSpPr txBox="1"/>
          <p:nvPr/>
        </p:nvSpPr>
        <p:spPr>
          <a:xfrm>
            <a:off x="1116152" y="2191751"/>
            <a:ext cx="7202656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DIRECCIÓN FUNDACIÓN H12O: Mar López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BC231D8B-D97C-A546-AAB1-7C94037D65F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474" y="3779169"/>
            <a:ext cx="2841238" cy="1670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1665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1083"/>
            <a:ext cx="9144000" cy="6858000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4" y="64739"/>
            <a:ext cx="4322673" cy="975840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7143" y="149406"/>
            <a:ext cx="4166857" cy="883528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1116153" y="1377795"/>
            <a:ext cx="7202655" cy="46166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sz="2400">
                <a:solidFill>
                  <a:schemeClr val="bg1"/>
                </a:solidFill>
                <a:latin typeface="Arial Rounded MT Bold"/>
                <a:cs typeface="Arial Rounded MT Bold"/>
              </a:rPr>
              <a:t>Miembros del Comité Técnico del CSIM H12O</a:t>
            </a:r>
            <a:endParaRPr lang="es-ES" sz="2400" dirty="0">
              <a:solidFill>
                <a:schemeClr val="bg1"/>
              </a:solidFill>
              <a:latin typeface="Arial Rounded MT Bold"/>
              <a:cs typeface="Arial Rounded MT Bold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1116154" y="2046583"/>
            <a:ext cx="7202656" cy="224676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es-ES" sz="2000" dirty="0">
                <a:solidFill>
                  <a:schemeClr val="accent5">
                    <a:lumMod val="75000"/>
                  </a:schemeClr>
                </a:solidFill>
              </a:rPr>
              <a:t>Maria Isabel Real Navacerrada (Anestesia)</a:t>
            </a:r>
          </a:p>
          <a:p>
            <a:pPr marL="457200" lvl="0" indent="-457200">
              <a:buFont typeface="+mj-lt"/>
              <a:buAutoNum type="arabicPeriod"/>
            </a:pPr>
            <a:r>
              <a:rPr lang="es-ES" sz="2000" dirty="0">
                <a:solidFill>
                  <a:schemeClr val="accent5">
                    <a:lumMod val="75000"/>
                  </a:schemeClr>
                </a:solidFill>
              </a:rPr>
              <a:t>Javier Sayas Catalán (Neumología)</a:t>
            </a:r>
          </a:p>
          <a:p>
            <a:pPr marL="457200" lvl="0" indent="-457200">
              <a:buFont typeface="+mj-lt"/>
              <a:buAutoNum type="arabicPeriod"/>
            </a:pPr>
            <a:r>
              <a:rPr lang="es-ES" sz="2000" dirty="0">
                <a:solidFill>
                  <a:schemeClr val="accent5">
                    <a:lumMod val="75000"/>
                  </a:schemeClr>
                </a:solidFill>
              </a:rPr>
              <a:t>Victoria Ramos Casado (Pediatría, UCIP) </a:t>
            </a:r>
          </a:p>
          <a:p>
            <a:pPr marL="457200" lvl="0" indent="-457200">
              <a:buFont typeface="+mj-lt"/>
              <a:buAutoNum type="arabicPeriod"/>
            </a:pPr>
            <a:r>
              <a:rPr lang="es-ES" sz="2000" dirty="0">
                <a:solidFill>
                  <a:schemeClr val="accent5">
                    <a:lumMod val="75000"/>
                  </a:schemeClr>
                </a:solidFill>
              </a:rPr>
              <a:t>Roberto Martín </a:t>
            </a:r>
            <a:r>
              <a:rPr lang="es-ES" sz="2000" dirty="0" err="1">
                <a:solidFill>
                  <a:schemeClr val="accent5">
                    <a:lumMod val="75000"/>
                  </a:schemeClr>
                </a:solidFill>
              </a:rPr>
              <a:t>Asenjo</a:t>
            </a:r>
            <a:r>
              <a:rPr lang="es-ES" sz="2000" dirty="0">
                <a:solidFill>
                  <a:schemeClr val="accent5">
                    <a:lumMod val="75000"/>
                  </a:schemeClr>
                </a:solidFill>
              </a:rPr>
              <a:t> (Cardiología)</a:t>
            </a:r>
          </a:p>
          <a:p>
            <a:pPr marL="457200" lvl="0" indent="-457200">
              <a:buFont typeface="+mj-lt"/>
              <a:buAutoNum type="arabicPeriod"/>
            </a:pPr>
            <a:r>
              <a:rPr lang="es-ES" sz="2000" dirty="0">
                <a:solidFill>
                  <a:schemeClr val="accent5">
                    <a:lumMod val="75000"/>
                  </a:schemeClr>
                </a:solidFill>
              </a:rPr>
              <a:t>José Carlos García Meneses Pardo (Cirugía Torácica)</a:t>
            </a:r>
          </a:p>
          <a:p>
            <a:pPr marL="457200" lvl="0" indent="-457200">
              <a:buFont typeface="+mj-lt"/>
              <a:buAutoNum type="arabicPeriod"/>
            </a:pPr>
            <a:r>
              <a:rPr lang="es-ES" sz="2000" dirty="0">
                <a:solidFill>
                  <a:schemeClr val="accent5">
                    <a:lumMod val="75000"/>
                  </a:schemeClr>
                </a:solidFill>
              </a:rPr>
              <a:t>Laura </a:t>
            </a:r>
            <a:r>
              <a:rPr lang="es-ES" sz="2000" dirty="0" err="1">
                <a:solidFill>
                  <a:schemeClr val="accent5">
                    <a:lumMod val="75000"/>
                  </a:schemeClr>
                </a:solidFill>
              </a:rPr>
              <a:t>Forcén</a:t>
            </a:r>
            <a:r>
              <a:rPr lang="es-ES" sz="2000" dirty="0">
                <a:solidFill>
                  <a:schemeClr val="accent5">
                    <a:lumMod val="75000"/>
                  </a:schemeClr>
                </a:solidFill>
              </a:rPr>
              <a:t> (Ginecología/Obstetricia)</a:t>
            </a:r>
          </a:p>
          <a:p>
            <a:pPr marL="457200" indent="-457200">
              <a:buFont typeface="+mj-lt"/>
              <a:buAutoNum type="arabicPeriod"/>
            </a:pPr>
            <a:r>
              <a:rPr lang="es-ES" sz="2000" dirty="0">
                <a:solidFill>
                  <a:schemeClr val="accent5">
                    <a:lumMod val="75000"/>
                  </a:schemeClr>
                </a:solidFill>
              </a:rPr>
              <a:t>Maria Teresa Moral Pumarega (Neonatología, UCIN)</a:t>
            </a:r>
            <a:endParaRPr lang="es-ES" sz="2000" dirty="0">
              <a:solidFill>
                <a:schemeClr val="accent1">
                  <a:lumMod val="50000"/>
                </a:schemeClr>
              </a:solidFill>
              <a:cs typeface="Arial Rounded MT Bold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18955BA1-9F36-C349-8329-BF3BAB9720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78766" y="4416500"/>
            <a:ext cx="2759001" cy="1839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4387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7866"/>
            <a:ext cx="9144000" cy="6858000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4" y="64739"/>
            <a:ext cx="4322673" cy="975840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7143" y="149406"/>
            <a:ext cx="4166857" cy="883528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711198" y="1973848"/>
            <a:ext cx="7830636" cy="138499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s-ES" sz="2400" b="1" dirty="0">
                <a:solidFill>
                  <a:schemeClr val="tx2"/>
                </a:solidFill>
                <a:cs typeface="Arial Rounded MT Bold"/>
              </a:rPr>
              <a:t>Reuniones periódicas (Emisión Actas)</a:t>
            </a:r>
          </a:p>
          <a:p>
            <a:r>
              <a:rPr lang="es-ES" sz="2000" b="1" dirty="0">
                <a:solidFill>
                  <a:schemeClr val="tx2"/>
                </a:solidFill>
                <a:cs typeface="Arial Rounded MT Bold"/>
              </a:rPr>
              <a:t>	*</a:t>
            </a:r>
            <a:r>
              <a:rPr lang="es-ES" sz="2000" dirty="0">
                <a:solidFill>
                  <a:schemeClr val="tx2"/>
                </a:solidFill>
                <a:cs typeface="Arial Rounded MT Bold"/>
              </a:rPr>
              <a:t>Reunión inicial 17/10/2019: Aceptación de todos los miembros </a:t>
            </a:r>
          </a:p>
          <a:p>
            <a:r>
              <a:rPr lang="es-ES" sz="2000" dirty="0">
                <a:solidFill>
                  <a:schemeClr val="tx2"/>
                </a:solidFill>
                <a:cs typeface="Arial Rounded MT Bold"/>
              </a:rPr>
              <a:t>	*Reuniones de trabajo: 7, 14 Nov de 2019</a:t>
            </a:r>
          </a:p>
          <a:p>
            <a:pPr marL="285750" indent="-285750">
              <a:buFontTx/>
              <a:buChar char="•"/>
            </a:pPr>
            <a:endParaRPr lang="es-ES" sz="2000" dirty="0">
              <a:solidFill>
                <a:schemeClr val="tx2"/>
              </a:solidFill>
              <a:latin typeface="Arial Rounded MT Bold"/>
              <a:cs typeface="Arial Rounded MT Bold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711198" y="1316644"/>
            <a:ext cx="7830636" cy="46166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400" dirty="0">
                <a:solidFill>
                  <a:schemeClr val="bg1"/>
                </a:solidFill>
                <a:latin typeface="Arial Rounded MT Bold"/>
                <a:cs typeface="Arial Rounded MT Bold"/>
              </a:rPr>
              <a:t>Creación y Trabajo del Comité Técnico CSIM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2783693A-54BE-9048-B74E-D975F683FAF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7969" y="3429000"/>
            <a:ext cx="3135548" cy="268436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C2E5E5EE-5BFB-784F-BEC2-1696D43937B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8267" y="3429000"/>
            <a:ext cx="2897014" cy="2664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9073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7067"/>
            <a:ext cx="9144000" cy="6858000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4" y="64739"/>
            <a:ext cx="4322673" cy="975840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7143" y="149406"/>
            <a:ext cx="4166857" cy="883528"/>
          </a:xfrm>
          <a:prstGeom prst="rect">
            <a:avLst/>
          </a:prstGeom>
        </p:spPr>
      </p:pic>
      <p:pic>
        <p:nvPicPr>
          <p:cNvPr id="2" name="Imagen 1" descr="CSIM3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1155700"/>
            <a:ext cx="8060267" cy="4526150"/>
          </a:xfrm>
          <a:prstGeom prst="rect">
            <a:avLst/>
          </a:prstGeom>
          <a:ln>
            <a:solidFill>
              <a:srgbClr val="1F4E79"/>
            </a:solidFill>
          </a:ln>
          <a:effectLst>
            <a:reflection blurRad="6350" stA="52000" endA="300" endPos="3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2037036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739"/>
            <a:ext cx="9144000" cy="6858000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4" y="64739"/>
            <a:ext cx="4322673" cy="975840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7143" y="149406"/>
            <a:ext cx="4166857" cy="883528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795866" y="1947333"/>
            <a:ext cx="7179734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rgbClr val="800000"/>
                </a:solidFill>
                <a:cs typeface="Arial Rounded MT Bold"/>
              </a:rPr>
              <a:t>Modificación del documento de solicitud de actividades </a:t>
            </a:r>
          </a:p>
        </p:txBody>
      </p:sp>
      <p:sp>
        <p:nvSpPr>
          <p:cNvPr id="3" name="Rectángulo 2"/>
          <p:cNvSpPr/>
          <p:nvPr/>
        </p:nvSpPr>
        <p:spPr>
          <a:xfrm>
            <a:off x="795868" y="2481071"/>
            <a:ext cx="7230532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s-ES" dirty="0">
                <a:solidFill>
                  <a:schemeClr val="accent1">
                    <a:lumMod val="50000"/>
                  </a:schemeClr>
                </a:solidFill>
                <a:cs typeface="Arial Rounded MT Bold"/>
              </a:rPr>
              <a:t>Acceso a  CSIM desde Intranet para solicitud interna ( </a:t>
            </a:r>
            <a:r>
              <a:rPr lang="es-ES" i="1" dirty="0">
                <a:solidFill>
                  <a:schemeClr val="accent1">
                    <a:lumMod val="50000"/>
                  </a:schemeClr>
                </a:solidFill>
                <a:cs typeface="Arial Rounded MT Bold"/>
              </a:rPr>
              <a:t>pendiente de aprobación, Dirección Gerencia)</a:t>
            </a:r>
            <a:endParaRPr lang="es-ES" dirty="0">
              <a:solidFill>
                <a:schemeClr val="accent1">
                  <a:lumMod val="50000"/>
                </a:schemeClr>
              </a:solidFill>
              <a:cs typeface="Arial Rounded MT Bold"/>
            </a:endParaRPr>
          </a:p>
          <a:p>
            <a:pPr marL="285750" indent="-285750">
              <a:buFontTx/>
              <a:buChar char="•"/>
            </a:pPr>
            <a:r>
              <a:rPr lang="es-ES" dirty="0">
                <a:solidFill>
                  <a:schemeClr val="accent1">
                    <a:lumMod val="50000"/>
                  </a:schemeClr>
                </a:solidFill>
                <a:cs typeface="Arial Rounded MT Bold"/>
              </a:rPr>
              <a:t>Envío por correo desde Centro en solicitud externa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795866" y="1253067"/>
            <a:ext cx="7230534" cy="46166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sz="2400" dirty="0">
                <a:solidFill>
                  <a:schemeClr val="bg1"/>
                </a:solidFill>
                <a:latin typeface="Arial Rounded MT Bold"/>
                <a:cs typeface="Arial Rounded MT Bold"/>
              </a:rPr>
              <a:t>Proceso de solicitud y aceptación actividades</a:t>
            </a:r>
          </a:p>
        </p:txBody>
      </p:sp>
      <p:pic>
        <p:nvPicPr>
          <p:cNvPr id="5" name="Imagen 4" descr="Correo CSIM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750" y="6251302"/>
            <a:ext cx="3238499" cy="557622"/>
          </a:xfrm>
          <a:prstGeom prst="rect">
            <a:avLst/>
          </a:prstGeom>
          <a:ln>
            <a:solidFill>
              <a:srgbClr val="4472C4"/>
            </a:solidFill>
          </a:ln>
        </p:spPr>
      </p:pic>
      <p:pic>
        <p:nvPicPr>
          <p:cNvPr id="6" name="Imagen 5" descr="Formulario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366" y="3475129"/>
            <a:ext cx="5270500" cy="2561757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F71EA86-41F0-BC4B-A6A3-4CB89DC76DC5}"/>
              </a:ext>
            </a:extLst>
          </p:cNvPr>
          <p:cNvSpPr txBox="1"/>
          <p:nvPr/>
        </p:nvSpPr>
        <p:spPr>
          <a:xfrm>
            <a:off x="6601522" y="4003288"/>
            <a:ext cx="21068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FF0000"/>
                </a:solidFill>
              </a:rPr>
              <a:t>Eva enviará la última modificación del documento</a:t>
            </a:r>
          </a:p>
        </p:txBody>
      </p:sp>
    </p:spTree>
    <p:extLst>
      <p:ext uri="{BB962C8B-B14F-4D97-AF65-F5344CB8AC3E}">
        <p14:creationId xmlns:p14="http://schemas.microsoft.com/office/powerpoint/2010/main" val="4659073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9442"/>
            <a:ext cx="9144000" cy="6858000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4" y="64739"/>
            <a:ext cx="4322673" cy="975840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7143" y="149406"/>
            <a:ext cx="4166857" cy="883528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956733" y="1213569"/>
            <a:ext cx="7230534" cy="46166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sz="2400" dirty="0">
                <a:solidFill>
                  <a:schemeClr val="bg1"/>
                </a:solidFill>
                <a:latin typeface="Arial Rounded MT Bold"/>
                <a:cs typeface="Arial Rounded MT Bold"/>
              </a:rPr>
              <a:t>Proceso de solicitud y aceptación actividades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535259" y="1840579"/>
            <a:ext cx="8240751" cy="44627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chemeClr val="accent1">
                    <a:lumMod val="50000"/>
                  </a:schemeClr>
                </a:solidFill>
                <a:cs typeface="Arial Rounded MT Bold"/>
              </a:rPr>
              <a:t>Gestión de solicitud: </a:t>
            </a:r>
            <a:r>
              <a:rPr lang="es-ES" sz="2400" b="1" dirty="0">
                <a:solidFill>
                  <a:srgbClr val="800000"/>
                </a:solidFill>
                <a:cs typeface="Arial Rounded MT Bold"/>
              </a:rPr>
              <a:t>3 pasos</a:t>
            </a:r>
          </a:p>
          <a:p>
            <a:endParaRPr lang="es-ES" sz="2000" dirty="0">
              <a:solidFill>
                <a:srgbClr val="800000"/>
              </a:solidFill>
              <a:latin typeface="Arial Rounded MT Bold"/>
              <a:cs typeface="Arial Rounded MT Bold"/>
            </a:endParaRPr>
          </a:p>
          <a:p>
            <a:pPr marL="342900" indent="-342900">
              <a:buFont typeface="Arial"/>
              <a:buChar char="•"/>
            </a:pPr>
            <a:r>
              <a:rPr lang="es-ES" sz="2000" dirty="0">
                <a:solidFill>
                  <a:schemeClr val="accent1">
                    <a:lumMod val="50000"/>
                  </a:schemeClr>
                </a:solidFill>
                <a:cs typeface="Arial Rounded MT Bold"/>
              </a:rPr>
              <a:t>Recepción administrativa y envío a coordinadores</a:t>
            </a:r>
          </a:p>
          <a:p>
            <a:pPr marL="800100" lvl="1" indent="-342900">
              <a:buFont typeface="Wingdings" pitchFamily="2" charset="2"/>
              <a:buChar char="Ø"/>
            </a:pPr>
            <a:r>
              <a:rPr lang="es-ES" sz="2000" dirty="0">
                <a:solidFill>
                  <a:schemeClr val="accent1">
                    <a:lumMod val="50000"/>
                  </a:schemeClr>
                </a:solidFill>
                <a:cs typeface="Arial Rounded MT Bold"/>
              </a:rPr>
              <a:t>Valoración de presupuesto inicial</a:t>
            </a:r>
          </a:p>
          <a:p>
            <a:pPr lvl="1"/>
            <a:endParaRPr lang="es-ES" sz="2000" dirty="0">
              <a:solidFill>
                <a:schemeClr val="accent1">
                  <a:lumMod val="50000"/>
                </a:schemeClr>
              </a:solidFill>
              <a:cs typeface="Arial Rounded MT Bold"/>
            </a:endParaRPr>
          </a:p>
          <a:p>
            <a:pPr marL="342900" indent="-342900">
              <a:buFont typeface="Arial"/>
              <a:buChar char="•"/>
            </a:pPr>
            <a:r>
              <a:rPr lang="es-ES" sz="2000" dirty="0">
                <a:solidFill>
                  <a:schemeClr val="accent1">
                    <a:lumMod val="50000"/>
                  </a:schemeClr>
                </a:solidFill>
                <a:cs typeface="Arial Rounded MT Bold"/>
              </a:rPr>
              <a:t>Envío a comité para valoración y aceptación ( </a:t>
            </a:r>
            <a:r>
              <a:rPr lang="es-ES" sz="2000" i="1" dirty="0">
                <a:solidFill>
                  <a:schemeClr val="accent1">
                    <a:lumMod val="50000"/>
                  </a:schemeClr>
                </a:solidFill>
                <a:cs typeface="Arial Rounded MT Bold"/>
              </a:rPr>
              <a:t>Ver Plazos</a:t>
            </a:r>
            <a:r>
              <a:rPr lang="es-ES" sz="2000" dirty="0">
                <a:solidFill>
                  <a:schemeClr val="accent1">
                    <a:lumMod val="50000"/>
                  </a:schemeClr>
                </a:solidFill>
                <a:cs typeface="Arial Rounded MT Bold"/>
              </a:rPr>
              <a:t>)</a:t>
            </a:r>
          </a:p>
          <a:p>
            <a:pPr marL="800100" lvl="1" indent="-342900">
              <a:buFont typeface="Wingdings" pitchFamily="2" charset="2"/>
              <a:buChar char="Ø"/>
            </a:pPr>
            <a:r>
              <a:rPr lang="es-ES" sz="2000" dirty="0">
                <a:solidFill>
                  <a:schemeClr val="accent1">
                    <a:lumMod val="50000"/>
                  </a:schemeClr>
                </a:solidFill>
                <a:cs typeface="Arial Rounded MT Bold"/>
              </a:rPr>
              <a:t>Según línea estratégica, tipo curso</a:t>
            </a:r>
          </a:p>
          <a:p>
            <a:pPr marL="800100" lvl="1" indent="-342900">
              <a:buFont typeface="Wingdings" pitchFamily="2" charset="2"/>
              <a:buChar char="Ø"/>
            </a:pPr>
            <a:r>
              <a:rPr lang="es-ES" sz="2000" dirty="0">
                <a:solidFill>
                  <a:schemeClr val="accent1">
                    <a:lumMod val="50000"/>
                  </a:schemeClr>
                </a:solidFill>
                <a:cs typeface="Arial Rounded MT Bold"/>
              </a:rPr>
              <a:t>Valoración científica </a:t>
            </a:r>
          </a:p>
          <a:p>
            <a:pPr lvl="1"/>
            <a:endParaRPr lang="es-ES" sz="2000" dirty="0">
              <a:solidFill>
                <a:schemeClr val="accent1">
                  <a:lumMod val="50000"/>
                </a:schemeClr>
              </a:solidFill>
              <a:cs typeface="Arial Rounded MT Bold"/>
            </a:endParaRPr>
          </a:p>
          <a:p>
            <a:pPr marL="342900" indent="-342900">
              <a:buFont typeface="Arial"/>
              <a:buChar char="•"/>
            </a:pPr>
            <a:r>
              <a:rPr lang="es-ES" sz="2000" dirty="0">
                <a:solidFill>
                  <a:schemeClr val="accent1">
                    <a:lumMod val="50000"/>
                  </a:schemeClr>
                </a:solidFill>
                <a:cs typeface="Arial Rounded MT Bold"/>
              </a:rPr>
              <a:t>Si aceptación global: visita director curso al Centro y presupuesto final</a:t>
            </a:r>
          </a:p>
          <a:p>
            <a:pPr marL="800100" lvl="1" indent="-342900">
              <a:buFont typeface="Wingdings" pitchFamily="2" charset="2"/>
              <a:buChar char="Ø"/>
            </a:pPr>
            <a:r>
              <a:rPr lang="es-ES" sz="2000" i="1" dirty="0">
                <a:solidFill>
                  <a:srgbClr val="FF0000"/>
                </a:solidFill>
                <a:cs typeface="Arial Rounded MT Bold"/>
              </a:rPr>
              <a:t>Modificación de las Tarifas</a:t>
            </a:r>
            <a:r>
              <a:rPr lang="es-ES" sz="2000" dirty="0">
                <a:solidFill>
                  <a:srgbClr val="FF0000"/>
                </a:solidFill>
                <a:cs typeface="Arial Rounded MT Bold"/>
              </a:rPr>
              <a:t>: 20% en función de inscripción del curso (</a:t>
            </a:r>
            <a:r>
              <a:rPr lang="es-ES" sz="2000" i="1" dirty="0">
                <a:solidFill>
                  <a:srgbClr val="FF0000"/>
                </a:solidFill>
                <a:cs typeface="Arial Rounded MT Bold"/>
              </a:rPr>
              <a:t>pendiente de aprobación Dirección Gerencia)</a:t>
            </a:r>
          </a:p>
          <a:p>
            <a:pPr marL="800100" lvl="1" indent="-342900">
              <a:buFont typeface="Wingdings" pitchFamily="2" charset="2"/>
              <a:buChar char="Ø"/>
            </a:pPr>
            <a:r>
              <a:rPr lang="es-ES" sz="2000" i="1" dirty="0">
                <a:solidFill>
                  <a:schemeClr val="accent1">
                    <a:lumMod val="50000"/>
                  </a:schemeClr>
                </a:solidFill>
                <a:cs typeface="Arial Rounded MT Bold"/>
              </a:rPr>
              <a:t>Evaluación en primer año, modificaciones.</a:t>
            </a:r>
          </a:p>
          <a:p>
            <a:pPr marL="285750" indent="-285750">
              <a:buFontTx/>
              <a:buChar char="•"/>
            </a:pPr>
            <a:endParaRPr lang="es-ES" sz="2000" i="1" dirty="0">
              <a:solidFill>
                <a:schemeClr val="accent1">
                  <a:lumMod val="50000"/>
                </a:schemeClr>
              </a:solidFill>
              <a:latin typeface="Arial Rounded MT Bold"/>
              <a:cs typeface="Arial Rounded MT Bold"/>
            </a:endParaRPr>
          </a:p>
        </p:txBody>
      </p:sp>
    </p:spTree>
    <p:extLst>
      <p:ext uri="{BB962C8B-B14F-4D97-AF65-F5344CB8AC3E}">
        <p14:creationId xmlns:p14="http://schemas.microsoft.com/office/powerpoint/2010/main" val="9932537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4000"/>
            <a:ext cx="9144000" cy="6858000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4" y="64739"/>
            <a:ext cx="4322673" cy="975840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7143" y="149406"/>
            <a:ext cx="4166857" cy="883528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948266" y="1364608"/>
            <a:ext cx="7247467" cy="46166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sz="2400" dirty="0">
                <a:solidFill>
                  <a:schemeClr val="bg1"/>
                </a:solidFill>
                <a:latin typeface="Arial Rounded MT Bold"/>
                <a:cs typeface="Arial Rounded MT Bold"/>
              </a:rPr>
              <a:t>Proceso de solicitud y aceptación actividades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948266" y="2016572"/>
            <a:ext cx="7593568" cy="34163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2400" dirty="0">
                <a:solidFill>
                  <a:srgbClr val="800000"/>
                </a:solidFill>
                <a:cs typeface="Arial Rounded MT Bold"/>
              </a:rPr>
              <a:t>Plazos</a:t>
            </a:r>
            <a:r>
              <a:rPr lang="es-ES" sz="2000" dirty="0">
                <a:solidFill>
                  <a:srgbClr val="1F4E79"/>
                </a:solidFill>
                <a:cs typeface="Arial Rounded MT Bold"/>
              </a:rPr>
              <a:t>:</a:t>
            </a:r>
          </a:p>
          <a:p>
            <a:pPr marL="285750" indent="-285750">
              <a:buFont typeface="Arial"/>
              <a:buChar char="•"/>
            </a:pPr>
            <a:r>
              <a:rPr lang="es-ES" sz="2400" dirty="0">
                <a:solidFill>
                  <a:srgbClr val="1F4E79"/>
                </a:solidFill>
                <a:cs typeface="Arial Rounded MT Bold"/>
              </a:rPr>
              <a:t>Cursos no gratuitos o externos: </a:t>
            </a:r>
            <a:r>
              <a:rPr lang="es-ES" sz="2400" i="1" dirty="0">
                <a:solidFill>
                  <a:srgbClr val="FF6600"/>
                </a:solidFill>
                <a:cs typeface="Arial Rounded MT Bold"/>
              </a:rPr>
              <a:t>&gt; 3 meses </a:t>
            </a:r>
            <a:r>
              <a:rPr lang="es-ES" sz="2400" dirty="0">
                <a:solidFill>
                  <a:srgbClr val="1F4E79"/>
                </a:solidFill>
                <a:cs typeface="Arial Rounded MT Bold"/>
              </a:rPr>
              <a:t>de antelación</a:t>
            </a:r>
          </a:p>
          <a:p>
            <a:pPr marL="285750" indent="-285750">
              <a:buFont typeface="Arial"/>
              <a:buChar char="•"/>
            </a:pPr>
            <a:r>
              <a:rPr lang="es-ES" sz="2400" dirty="0">
                <a:solidFill>
                  <a:srgbClr val="1F4E79"/>
                </a:solidFill>
                <a:cs typeface="Arial Rounded MT Bold"/>
              </a:rPr>
              <a:t>Cursos internos o gratuitos: </a:t>
            </a:r>
            <a:r>
              <a:rPr lang="es-ES" sz="2400" i="1" dirty="0">
                <a:solidFill>
                  <a:srgbClr val="FF6600"/>
                </a:solidFill>
                <a:cs typeface="Arial Rounded MT Bold"/>
              </a:rPr>
              <a:t>1-3 meses</a:t>
            </a:r>
          </a:p>
          <a:p>
            <a:pPr marL="285750" indent="-285750">
              <a:buFont typeface="Arial"/>
              <a:buChar char="•"/>
            </a:pPr>
            <a:endParaRPr lang="es-ES" sz="2400" dirty="0">
              <a:solidFill>
                <a:srgbClr val="1F4E79"/>
              </a:solidFill>
              <a:cs typeface="Arial Rounded MT Bold"/>
            </a:endParaRPr>
          </a:p>
          <a:p>
            <a:pPr marL="285750" indent="-285750">
              <a:buFont typeface="Arial"/>
              <a:buChar char="•"/>
            </a:pPr>
            <a:r>
              <a:rPr lang="es-ES" sz="2400" dirty="0">
                <a:solidFill>
                  <a:srgbClr val="1F4E79"/>
                </a:solidFill>
                <a:cs typeface="Arial Rounded MT Bold"/>
              </a:rPr>
              <a:t>Formación continuada </a:t>
            </a:r>
            <a:r>
              <a:rPr lang="es-ES" sz="2400" i="1" dirty="0">
                <a:solidFill>
                  <a:srgbClr val="1F4E79"/>
                </a:solidFill>
                <a:cs typeface="Arial Rounded MT Bold"/>
              </a:rPr>
              <a:t>periódica</a:t>
            </a:r>
            <a:r>
              <a:rPr lang="es-ES" sz="2400" dirty="0">
                <a:solidFill>
                  <a:srgbClr val="1F4E79"/>
                </a:solidFill>
                <a:cs typeface="Arial Rounded MT Bold"/>
              </a:rPr>
              <a:t> de las Unidades: adaptable a los espacios y fechas.</a:t>
            </a:r>
          </a:p>
          <a:p>
            <a:pPr marL="285750" indent="-285750">
              <a:buFont typeface="Arial"/>
              <a:buChar char="•"/>
            </a:pPr>
            <a:endParaRPr lang="es-ES" sz="2400" dirty="0">
              <a:solidFill>
                <a:srgbClr val="1F4E79"/>
              </a:solidFill>
              <a:cs typeface="Arial Rounded MT Bold"/>
            </a:endParaRPr>
          </a:p>
          <a:p>
            <a:pPr marL="285750" indent="-285750">
              <a:buFont typeface="Arial"/>
              <a:buChar char="•"/>
            </a:pPr>
            <a:r>
              <a:rPr lang="es-ES" sz="2400" dirty="0">
                <a:solidFill>
                  <a:srgbClr val="1F4E79"/>
                </a:solidFill>
                <a:cs typeface="Arial Rounded MT Bold"/>
              </a:rPr>
              <a:t>Formación estudiantes teórica/práctica </a:t>
            </a:r>
            <a:r>
              <a:rPr lang="es-ES" sz="2400" i="1" dirty="0">
                <a:solidFill>
                  <a:srgbClr val="1F4E79"/>
                </a:solidFill>
                <a:cs typeface="Arial Rounded MT Bold"/>
              </a:rPr>
              <a:t>periódica</a:t>
            </a:r>
            <a:r>
              <a:rPr lang="es-ES" sz="2400" dirty="0">
                <a:solidFill>
                  <a:srgbClr val="1F4E79"/>
                </a:solidFill>
                <a:cs typeface="Arial Rounded MT Bold"/>
              </a:rPr>
              <a:t>: adaptable a espacios y fechas</a:t>
            </a:r>
          </a:p>
        </p:txBody>
      </p:sp>
    </p:spTree>
    <p:extLst>
      <p:ext uri="{BB962C8B-B14F-4D97-AF65-F5344CB8AC3E}">
        <p14:creationId xmlns:p14="http://schemas.microsoft.com/office/powerpoint/2010/main" val="42182074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0933"/>
            <a:ext cx="9144000" cy="6858000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4" y="64739"/>
            <a:ext cx="4322673" cy="975840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7143" y="149406"/>
            <a:ext cx="4166857" cy="883528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897465" y="1456267"/>
            <a:ext cx="7247467" cy="46166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sz="2400" dirty="0">
                <a:solidFill>
                  <a:schemeClr val="bg1"/>
                </a:solidFill>
                <a:latin typeface="Arial Rounded MT Bold"/>
                <a:cs typeface="Arial Rounded MT Bold"/>
              </a:rPr>
              <a:t>Proceso de solicitud y aceptación actividades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863601" y="2150533"/>
            <a:ext cx="7806266" cy="33547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2400" dirty="0">
                <a:solidFill>
                  <a:srgbClr val="800000"/>
                </a:solidFill>
                <a:cs typeface="Arial Rounded MT Bold"/>
              </a:rPr>
              <a:t>Plazos</a:t>
            </a:r>
            <a:r>
              <a:rPr lang="es-ES" sz="2000" dirty="0">
                <a:solidFill>
                  <a:schemeClr val="accent1">
                    <a:lumMod val="50000"/>
                  </a:schemeClr>
                </a:solidFill>
                <a:cs typeface="Arial Rounded MT Bold"/>
              </a:rPr>
              <a:t>:</a:t>
            </a:r>
          </a:p>
          <a:p>
            <a:endParaRPr lang="es-ES" sz="2000" dirty="0">
              <a:solidFill>
                <a:schemeClr val="accent1">
                  <a:lumMod val="50000"/>
                </a:schemeClr>
              </a:solidFill>
              <a:cs typeface="Arial Rounded MT Bold"/>
            </a:endParaRPr>
          </a:p>
          <a:p>
            <a:r>
              <a:rPr lang="es-ES" sz="2400" dirty="0">
                <a:solidFill>
                  <a:schemeClr val="accent1">
                    <a:lumMod val="50000"/>
                  </a:schemeClr>
                </a:solidFill>
                <a:cs typeface="Arial Rounded MT Bold"/>
              </a:rPr>
              <a:t>Respuesta de valoración y aceptación por el comité  </a:t>
            </a:r>
            <a:r>
              <a:rPr lang="es-ES" sz="2400" i="1" dirty="0">
                <a:solidFill>
                  <a:srgbClr val="FF6600"/>
                </a:solidFill>
                <a:cs typeface="Arial Rounded MT Bold"/>
              </a:rPr>
              <a:t>antes de 2 semanas</a:t>
            </a:r>
          </a:p>
          <a:p>
            <a:endParaRPr lang="es-ES" sz="2400" i="1" dirty="0">
              <a:solidFill>
                <a:srgbClr val="FF6600"/>
              </a:solidFill>
              <a:cs typeface="Arial Rounded MT Bold"/>
            </a:endParaRPr>
          </a:p>
          <a:p>
            <a:pPr marL="342900" indent="-342900">
              <a:buFont typeface="Arial"/>
              <a:buChar char="•"/>
            </a:pPr>
            <a:r>
              <a:rPr lang="es-ES" sz="2400" dirty="0">
                <a:solidFill>
                  <a:schemeClr val="accent1">
                    <a:lumMod val="50000"/>
                  </a:schemeClr>
                </a:solidFill>
                <a:cs typeface="Arial Rounded MT Bold"/>
              </a:rPr>
              <a:t>Cursos externos, financiados, acuerdos con empresas: </a:t>
            </a:r>
          </a:p>
          <a:p>
            <a:pPr marL="800100" lvl="1" indent="-342900">
              <a:buFont typeface="Arial"/>
              <a:buChar char="•"/>
            </a:pPr>
            <a:r>
              <a:rPr lang="es-ES" sz="2400" dirty="0">
                <a:solidFill>
                  <a:schemeClr val="accent1">
                    <a:lumMod val="50000"/>
                  </a:schemeClr>
                </a:solidFill>
                <a:cs typeface="Arial Rounded MT Bold"/>
              </a:rPr>
              <a:t>gestión individualizada (coordinadores, Fundación)</a:t>
            </a:r>
          </a:p>
          <a:p>
            <a:pPr marL="342900" indent="-342900">
              <a:buFont typeface="Arial"/>
              <a:buChar char="•"/>
            </a:pPr>
            <a:endParaRPr lang="es-ES" sz="2400" dirty="0">
              <a:solidFill>
                <a:schemeClr val="accent1">
                  <a:lumMod val="50000"/>
                </a:schemeClr>
              </a:solidFill>
              <a:cs typeface="Arial Rounded MT Bold"/>
            </a:endParaRPr>
          </a:p>
          <a:p>
            <a:pPr marL="342900" indent="-342900">
              <a:buFont typeface="Arial"/>
              <a:buChar char="•"/>
            </a:pPr>
            <a:r>
              <a:rPr lang="es-ES" sz="2400" dirty="0">
                <a:solidFill>
                  <a:schemeClr val="accent1">
                    <a:lumMod val="50000"/>
                  </a:schemeClr>
                </a:solidFill>
                <a:cs typeface="Arial Rounded MT Bold"/>
              </a:rPr>
              <a:t>Cursos, talleres internos: gestión más ágil</a:t>
            </a:r>
          </a:p>
        </p:txBody>
      </p:sp>
    </p:spTree>
    <p:extLst>
      <p:ext uri="{BB962C8B-B14F-4D97-AF65-F5344CB8AC3E}">
        <p14:creationId xmlns:p14="http://schemas.microsoft.com/office/powerpoint/2010/main" val="1900441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3999"/>
            <a:ext cx="9144000" cy="6858000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4" y="64739"/>
            <a:ext cx="4322673" cy="975840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7143" y="149406"/>
            <a:ext cx="4166857" cy="883528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677332" y="1933124"/>
            <a:ext cx="7789335" cy="310854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s-ES" sz="2000" dirty="0">
              <a:solidFill>
                <a:schemeClr val="tx2"/>
              </a:solidFill>
              <a:latin typeface="Arial Rounded MT Bold"/>
              <a:cs typeface="Arial Rounded MT Bold"/>
            </a:endParaRPr>
          </a:p>
          <a:p>
            <a:pPr marL="285750" indent="-285750">
              <a:buFontTx/>
              <a:buChar char="•"/>
            </a:pPr>
            <a:r>
              <a:rPr lang="es-ES" sz="2400" dirty="0">
                <a:solidFill>
                  <a:schemeClr val="tx2"/>
                </a:solidFill>
                <a:cs typeface="Arial Rounded MT Bold"/>
              </a:rPr>
              <a:t>Creación de Grupo </a:t>
            </a:r>
            <a:r>
              <a:rPr lang="es-ES" sz="2400" dirty="0" err="1">
                <a:solidFill>
                  <a:schemeClr val="tx2"/>
                </a:solidFill>
                <a:cs typeface="Arial Rounded MT Bold"/>
              </a:rPr>
              <a:t>WhasApp</a:t>
            </a:r>
            <a:r>
              <a:rPr lang="es-ES" sz="2400" dirty="0">
                <a:solidFill>
                  <a:schemeClr val="tx2"/>
                </a:solidFill>
                <a:cs typeface="Arial Rounded MT Bold"/>
              </a:rPr>
              <a:t> </a:t>
            </a:r>
          </a:p>
          <a:p>
            <a:pPr marL="742950" lvl="1" indent="-285750">
              <a:buFontTx/>
              <a:buChar char="•"/>
            </a:pPr>
            <a:r>
              <a:rPr lang="es-ES" sz="2000" dirty="0">
                <a:solidFill>
                  <a:schemeClr val="tx2"/>
                </a:solidFill>
                <a:cs typeface="Arial Rounded MT Bold"/>
              </a:rPr>
              <a:t>comunicación ágil </a:t>
            </a:r>
          </a:p>
          <a:p>
            <a:pPr marL="285750" indent="-285750">
              <a:buFontTx/>
              <a:buChar char="•"/>
            </a:pPr>
            <a:endParaRPr lang="es-ES" sz="2400" dirty="0">
              <a:solidFill>
                <a:schemeClr val="tx2"/>
              </a:solidFill>
              <a:cs typeface="Arial Rounded MT Bold"/>
            </a:endParaRPr>
          </a:p>
          <a:p>
            <a:pPr marL="342900" indent="-342900">
              <a:buFont typeface="Arial"/>
              <a:buChar char="•"/>
            </a:pPr>
            <a:r>
              <a:rPr lang="es-ES" sz="2400" dirty="0">
                <a:solidFill>
                  <a:schemeClr val="tx2"/>
                </a:solidFill>
                <a:cs typeface="Arial Rounded MT Bold"/>
              </a:rPr>
              <a:t>Fase de pensar y crear Logo CSIM  ( propuestas)</a:t>
            </a:r>
          </a:p>
          <a:p>
            <a:pPr marL="342900" indent="-342900">
              <a:buFont typeface="Arial"/>
              <a:buChar char="•"/>
            </a:pPr>
            <a:endParaRPr lang="es-ES" sz="2000" dirty="0">
              <a:solidFill>
                <a:schemeClr val="tx2"/>
              </a:solidFill>
              <a:cs typeface="Arial Rounded MT Bold"/>
            </a:endParaRPr>
          </a:p>
          <a:p>
            <a:pPr marL="342900" indent="-342900">
              <a:buFont typeface="Arial"/>
              <a:buChar char="•"/>
            </a:pPr>
            <a:r>
              <a:rPr lang="es-ES" sz="2400" dirty="0">
                <a:solidFill>
                  <a:schemeClr val="tx2"/>
                </a:solidFill>
                <a:cs typeface="Arial Rounded MT Bold"/>
              </a:rPr>
              <a:t>Formación interna: </a:t>
            </a:r>
          </a:p>
          <a:p>
            <a:pPr marL="800100" lvl="1" indent="-342900">
              <a:buFont typeface="Arial"/>
              <a:buChar char="•"/>
            </a:pPr>
            <a:r>
              <a:rPr lang="es-ES" sz="2000" dirty="0">
                <a:solidFill>
                  <a:schemeClr val="tx2"/>
                </a:solidFill>
                <a:cs typeface="Arial Rounded MT Bold"/>
              </a:rPr>
              <a:t>Curso </a:t>
            </a:r>
            <a:r>
              <a:rPr lang="es-ES" sz="2000" dirty="0" err="1">
                <a:solidFill>
                  <a:schemeClr val="tx2"/>
                </a:solidFill>
                <a:cs typeface="Arial Rounded MT Bold"/>
              </a:rPr>
              <a:t>on</a:t>
            </a:r>
            <a:r>
              <a:rPr lang="es-ES" sz="2000" dirty="0">
                <a:solidFill>
                  <a:schemeClr val="tx2"/>
                </a:solidFill>
                <a:cs typeface="Arial Rounded MT Bold"/>
              </a:rPr>
              <a:t> line </a:t>
            </a:r>
            <a:r>
              <a:rPr lang="es-ES" sz="2000" dirty="0" err="1">
                <a:solidFill>
                  <a:schemeClr val="tx2"/>
                </a:solidFill>
                <a:cs typeface="Arial Rounded MT Bold"/>
              </a:rPr>
              <a:t>debrifing</a:t>
            </a:r>
            <a:endParaRPr lang="es-ES" sz="2000" dirty="0">
              <a:solidFill>
                <a:schemeClr val="tx2"/>
              </a:solidFill>
              <a:cs typeface="Arial Rounded MT Bold"/>
            </a:endParaRPr>
          </a:p>
          <a:p>
            <a:pPr marL="800100" lvl="1" indent="-342900">
              <a:buFont typeface="Arial"/>
              <a:buChar char="•"/>
            </a:pPr>
            <a:r>
              <a:rPr lang="es-ES" sz="2000" dirty="0">
                <a:solidFill>
                  <a:schemeClr val="tx2"/>
                </a:solidFill>
                <a:cs typeface="Arial Rounded MT Bold"/>
              </a:rPr>
              <a:t>Otros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728134" y="1354668"/>
            <a:ext cx="4707467" cy="46166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sz="2400" dirty="0">
                <a:solidFill>
                  <a:schemeClr val="bg1"/>
                </a:solidFill>
                <a:latin typeface="Arial Rounded MT Bold"/>
                <a:cs typeface="Arial Rounded MT Bold"/>
              </a:rPr>
              <a:t>Creación y Trabajo del Comité</a:t>
            </a:r>
          </a:p>
        </p:txBody>
      </p:sp>
      <p:pic>
        <p:nvPicPr>
          <p:cNvPr id="7" name="Imagen 6" descr="Logo1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3233" y="2160860"/>
            <a:ext cx="1577906" cy="1183429"/>
          </a:xfrm>
          <a:prstGeom prst="rect">
            <a:avLst/>
          </a:prstGeom>
          <a:ln w="12700" cmpd="sng">
            <a:solidFill>
              <a:schemeClr val="accent5"/>
            </a:solidFill>
          </a:ln>
        </p:spPr>
      </p:pic>
      <p:pic>
        <p:nvPicPr>
          <p:cNvPr id="3" name="Imagen 2" descr="DB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233" y="5257800"/>
            <a:ext cx="5151967" cy="882875"/>
          </a:xfrm>
          <a:prstGeom prst="rect">
            <a:avLst/>
          </a:prstGeom>
          <a:ln>
            <a:solidFill>
              <a:srgbClr val="4472C4"/>
            </a:solidFill>
          </a:ln>
        </p:spPr>
      </p:pic>
      <p:sp>
        <p:nvSpPr>
          <p:cNvPr id="6" name="Flecha curvada hacia la izquierda 5"/>
          <p:cNvSpPr/>
          <p:nvPr/>
        </p:nvSpPr>
        <p:spPr>
          <a:xfrm>
            <a:off x="4792133" y="4707467"/>
            <a:ext cx="999066" cy="694267"/>
          </a:xfrm>
          <a:prstGeom prst="curved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pic>
        <p:nvPicPr>
          <p:cNvPr id="8" name="Imagen 7" descr="Logo3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3233" y="3728497"/>
            <a:ext cx="1577906" cy="1106583"/>
          </a:xfrm>
          <a:prstGeom prst="rect">
            <a:avLst/>
          </a:prstGeom>
          <a:ln>
            <a:solidFill>
              <a:srgbClr val="0000F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754351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2534"/>
            <a:ext cx="9144000" cy="6858000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4" y="64739"/>
            <a:ext cx="4322673" cy="975840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7143" y="149406"/>
            <a:ext cx="4166857" cy="883528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778933" y="1371600"/>
            <a:ext cx="3691467" cy="46166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sz="2400" dirty="0">
                <a:solidFill>
                  <a:schemeClr val="bg1"/>
                </a:solidFill>
                <a:latin typeface="Arial Rounded MT Bold"/>
                <a:cs typeface="Arial Rounded MT Bold"/>
              </a:rPr>
              <a:t>Propuestas futuras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762000" y="2048934"/>
            <a:ext cx="8060267" cy="33547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2400" i="1" dirty="0">
                <a:solidFill>
                  <a:srgbClr val="800000"/>
                </a:solidFill>
                <a:cs typeface="Arial Rounded MT Bold"/>
              </a:rPr>
              <a:t>Para aprobación por Gerencia:</a:t>
            </a:r>
          </a:p>
          <a:p>
            <a:endParaRPr lang="es-ES" sz="2000" i="1" dirty="0">
              <a:solidFill>
                <a:srgbClr val="800000"/>
              </a:solidFill>
              <a:cs typeface="Arial Rounded MT Bold"/>
            </a:endParaRPr>
          </a:p>
          <a:p>
            <a:r>
              <a:rPr lang="es-ES" sz="2000" dirty="0">
                <a:solidFill>
                  <a:schemeClr val="accent1">
                    <a:lumMod val="50000"/>
                  </a:schemeClr>
                </a:solidFill>
                <a:cs typeface="Arial Rounded MT Bold"/>
              </a:rPr>
              <a:t>-</a:t>
            </a:r>
            <a:r>
              <a:rPr lang="es-ES" sz="2400" dirty="0">
                <a:solidFill>
                  <a:schemeClr val="accent1">
                    <a:lumMod val="50000"/>
                  </a:schemeClr>
                </a:solidFill>
                <a:cs typeface="Arial Rounded MT Bold"/>
              </a:rPr>
              <a:t>Acceso del CSIM en Intranet y página web </a:t>
            </a:r>
          </a:p>
          <a:p>
            <a:r>
              <a:rPr lang="es-ES" sz="2400" dirty="0">
                <a:solidFill>
                  <a:schemeClr val="accent1">
                    <a:lumMod val="50000"/>
                  </a:schemeClr>
                </a:solidFill>
                <a:cs typeface="Arial Rounded MT Bold"/>
              </a:rPr>
              <a:t>-</a:t>
            </a:r>
            <a:r>
              <a:rPr lang="es-ES" sz="2400" dirty="0">
                <a:solidFill>
                  <a:srgbClr val="44546A"/>
                </a:solidFill>
                <a:cs typeface="Arial Rounded MT Bold"/>
              </a:rPr>
              <a:t>Acceso al Centro ( tarjetas  y timbre externo)</a:t>
            </a:r>
          </a:p>
          <a:p>
            <a:r>
              <a:rPr lang="es-ES" sz="2400" dirty="0">
                <a:solidFill>
                  <a:srgbClr val="44546A"/>
                </a:solidFill>
                <a:cs typeface="Arial Rounded MT Bold"/>
              </a:rPr>
              <a:t>-Pantalla en la entrada (información de actividades)</a:t>
            </a:r>
          </a:p>
          <a:p>
            <a:r>
              <a:rPr lang="es-ES" sz="2400" dirty="0">
                <a:solidFill>
                  <a:srgbClr val="44546A"/>
                </a:solidFill>
                <a:cs typeface="Arial Rounded MT Bold"/>
              </a:rPr>
              <a:t>-Gestión de la cesión</a:t>
            </a:r>
            <a:r>
              <a:rPr lang="es-ES" sz="2400" dirty="0">
                <a:solidFill>
                  <a:schemeClr val="accent1">
                    <a:lumMod val="50000"/>
                  </a:schemeClr>
                </a:solidFill>
                <a:cs typeface="Arial Rounded MT Bold"/>
              </a:rPr>
              <a:t> de material de simulación al Centro</a:t>
            </a:r>
          </a:p>
          <a:p>
            <a:r>
              <a:rPr lang="es-ES" sz="2400" dirty="0">
                <a:solidFill>
                  <a:schemeClr val="accent1">
                    <a:lumMod val="50000"/>
                  </a:schemeClr>
                </a:solidFill>
                <a:cs typeface="Arial Rounded MT Bold"/>
              </a:rPr>
              <a:t>-Aprobación de la actualización de software del simulador y modalidad de financiación</a:t>
            </a:r>
          </a:p>
          <a:p>
            <a:r>
              <a:rPr lang="es-ES" sz="2400" dirty="0">
                <a:solidFill>
                  <a:srgbClr val="44546A"/>
                </a:solidFill>
                <a:cs typeface="Arial Rounded MT Bold"/>
              </a:rPr>
              <a:t>-Pijamas específicos del Centro</a:t>
            </a:r>
          </a:p>
        </p:txBody>
      </p:sp>
    </p:spTree>
    <p:extLst>
      <p:ext uri="{BB962C8B-B14F-4D97-AF65-F5344CB8AC3E}">
        <p14:creationId xmlns:p14="http://schemas.microsoft.com/office/powerpoint/2010/main" val="3428053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2534"/>
            <a:ext cx="9144000" cy="6858000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4" y="64739"/>
            <a:ext cx="4322673" cy="975840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7143" y="149406"/>
            <a:ext cx="4166857" cy="883528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965199" y="1473200"/>
            <a:ext cx="4811133" cy="46166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sz="2400">
                <a:solidFill>
                  <a:schemeClr val="bg1"/>
                </a:solidFill>
                <a:latin typeface="Arial Rounded MT Bold"/>
                <a:cs typeface="Arial Rounded MT Bold"/>
              </a:rPr>
              <a:t>Propuestas futuras: ALIANZAS</a:t>
            </a:r>
            <a:endParaRPr lang="es-ES" sz="2400" dirty="0">
              <a:solidFill>
                <a:schemeClr val="bg1"/>
              </a:solidFill>
              <a:latin typeface="Arial Rounded MT Bold"/>
              <a:cs typeface="Arial Rounded MT Bold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894163" y="2116374"/>
            <a:ext cx="7728207" cy="33547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2400" i="1" dirty="0">
                <a:solidFill>
                  <a:srgbClr val="800000"/>
                </a:solidFill>
                <a:cs typeface="Arial Rounded MT Bold"/>
              </a:rPr>
              <a:t>Internas del comité y coordinadores</a:t>
            </a:r>
            <a:r>
              <a:rPr lang="es-ES" sz="2400" dirty="0">
                <a:solidFill>
                  <a:srgbClr val="800000"/>
                </a:solidFill>
                <a:cs typeface="Arial Rounded MT Bold"/>
              </a:rPr>
              <a:t>: </a:t>
            </a:r>
          </a:p>
          <a:p>
            <a:endParaRPr lang="es-ES" sz="2000" dirty="0">
              <a:solidFill>
                <a:srgbClr val="800000"/>
              </a:solidFill>
              <a:cs typeface="Arial Rounded MT Bold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dirty="0">
                <a:solidFill>
                  <a:schemeClr val="accent1">
                    <a:lumMod val="50000"/>
                  </a:schemeClr>
                </a:solidFill>
                <a:cs typeface="Arial Rounded MT Bold"/>
              </a:rPr>
              <a:t>Visita a Centros de Simulación</a:t>
            </a:r>
          </a:p>
          <a:p>
            <a:r>
              <a:rPr lang="es-ES" sz="2400" dirty="0">
                <a:solidFill>
                  <a:schemeClr val="accent1">
                    <a:lumMod val="50000"/>
                  </a:schemeClr>
                </a:solidFill>
                <a:cs typeface="Arial Rounded MT Bold"/>
              </a:rPr>
              <a:t>	*</a:t>
            </a:r>
            <a:r>
              <a:rPr lang="es-ES" sz="2400" dirty="0" err="1">
                <a:solidFill>
                  <a:schemeClr val="accent1">
                    <a:lumMod val="50000"/>
                  </a:schemeClr>
                </a:solidFill>
                <a:cs typeface="Arial Rounded MT Bold"/>
              </a:rPr>
              <a:t>U.Francisco</a:t>
            </a:r>
            <a:r>
              <a:rPr lang="es-ES" sz="2400" dirty="0">
                <a:solidFill>
                  <a:schemeClr val="accent1">
                    <a:lumMod val="50000"/>
                  </a:schemeClr>
                </a:solidFill>
                <a:cs typeface="Arial Rounded MT Bold"/>
              </a:rPr>
              <a:t> de Vitoria, UAX, Valencia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dirty="0">
                <a:solidFill>
                  <a:schemeClr val="accent1">
                    <a:lumMod val="50000"/>
                  </a:schemeClr>
                </a:solidFill>
                <a:cs typeface="Arial Rounded MT Bold"/>
              </a:rPr>
              <a:t>Formación interna</a:t>
            </a:r>
          </a:p>
          <a:p>
            <a:r>
              <a:rPr lang="es-ES" sz="2400" dirty="0">
                <a:solidFill>
                  <a:schemeClr val="accent1">
                    <a:lumMod val="50000"/>
                  </a:schemeClr>
                </a:solidFill>
                <a:cs typeface="Arial Rounded MT Bold"/>
              </a:rPr>
              <a:t>	*</a:t>
            </a:r>
            <a:r>
              <a:rPr lang="es-ES" sz="2400" dirty="0" err="1">
                <a:solidFill>
                  <a:schemeClr val="accent1">
                    <a:lumMod val="50000"/>
                  </a:schemeClr>
                </a:solidFill>
                <a:cs typeface="Arial Rounded MT Bold"/>
              </a:rPr>
              <a:t>Debriefing</a:t>
            </a:r>
            <a:r>
              <a:rPr lang="es-ES" sz="2400" dirty="0">
                <a:solidFill>
                  <a:schemeClr val="accent1">
                    <a:lumMod val="50000"/>
                  </a:schemeClr>
                </a:solidFill>
                <a:cs typeface="Arial Rounded MT Bold"/>
              </a:rPr>
              <a:t> (</a:t>
            </a:r>
            <a:r>
              <a:rPr lang="es-ES" sz="2400" dirty="0" err="1">
                <a:solidFill>
                  <a:schemeClr val="accent1">
                    <a:lumMod val="50000"/>
                  </a:schemeClr>
                </a:solidFill>
                <a:cs typeface="Arial Rounded MT Bold"/>
              </a:rPr>
              <a:t>on</a:t>
            </a:r>
            <a:r>
              <a:rPr lang="es-ES" sz="2400" dirty="0">
                <a:solidFill>
                  <a:schemeClr val="accent1">
                    <a:lumMod val="50000"/>
                  </a:schemeClr>
                </a:solidFill>
                <a:cs typeface="Arial Rounded MT Bold"/>
              </a:rPr>
              <a:t> line)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dirty="0">
                <a:solidFill>
                  <a:schemeClr val="accent1">
                    <a:lumMod val="50000"/>
                  </a:schemeClr>
                </a:solidFill>
                <a:cs typeface="Arial Rounded MT Bold"/>
              </a:rPr>
              <a:t>Miembros de Sociedad Simulación y Seguridad ( SESSEP)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dirty="0">
                <a:solidFill>
                  <a:schemeClr val="accent1">
                    <a:lumMod val="50000"/>
                  </a:schemeClr>
                </a:solidFill>
                <a:cs typeface="Arial Rounded MT Bold"/>
              </a:rPr>
              <a:t>Programación Sesiones para profesionales del hospital </a:t>
            </a:r>
          </a:p>
          <a:p>
            <a:r>
              <a:rPr lang="es-ES" sz="2400" dirty="0">
                <a:solidFill>
                  <a:schemeClr val="accent1">
                    <a:lumMod val="50000"/>
                  </a:schemeClr>
                </a:solidFill>
                <a:cs typeface="Arial Rounded MT Bold"/>
              </a:rPr>
              <a:t>	*</a:t>
            </a:r>
            <a:r>
              <a:rPr lang="es-ES" sz="2000" dirty="0">
                <a:solidFill>
                  <a:schemeClr val="accent1">
                    <a:lumMod val="50000"/>
                  </a:schemeClr>
                </a:solidFill>
                <a:cs typeface="Arial Rounded MT Bold"/>
              </a:rPr>
              <a:t>motivar, estimular participación, explicar normas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49ECFA4-862C-0E49-ACC6-4B0021EB2A9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6229" y="1289373"/>
            <a:ext cx="865302" cy="81935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5C54332D-DFB3-1846-8895-AB0CF1FE3BA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1070" y="2206689"/>
            <a:ext cx="989001" cy="1714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9432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0520"/>
            <a:ext cx="9144000" cy="6858000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4" y="64739"/>
            <a:ext cx="4322673" cy="975840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7143" y="149406"/>
            <a:ext cx="4166857" cy="88352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7924E30E-7A4A-9A43-AC2B-09D19343CCB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5682" y="1663224"/>
            <a:ext cx="5753333" cy="157402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63073B45-B004-7742-81D1-8A8FEE9CB8B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1172" y="3457275"/>
            <a:ext cx="6086598" cy="1527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74870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D910157-2A46-A445-9873-CF97BF55E6B1}"/>
              </a:ext>
            </a:extLst>
          </p:cNvPr>
          <p:cNvSpPr txBox="1"/>
          <p:nvPr/>
        </p:nvSpPr>
        <p:spPr>
          <a:xfrm>
            <a:off x="482247" y="4571216"/>
            <a:ext cx="8179506" cy="111541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700" i="1">
                <a:latin typeface="+mj-lt"/>
                <a:ea typeface="+mj-ea"/>
                <a:cs typeface="+mj-cs"/>
              </a:rPr>
              <a:t>Muchas gracias por la confianza</a:t>
            </a: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459" y="2066262"/>
            <a:ext cx="2646832" cy="595537"/>
          </a:xfrm>
          <a:prstGeom prst="rect">
            <a:avLst/>
          </a:prstGeom>
        </p:spPr>
      </p:pic>
      <p:pic>
        <p:nvPicPr>
          <p:cNvPr id="5" name="Imagen 1" descr="CSIM3.jpg">
            <a:extLst>
              <a:ext uri="{FF2B5EF4-FFF2-40B4-BE49-F238E27FC236}">
                <a16:creationId xmlns:a16="http://schemas.microsoft.com/office/drawing/2014/main" xmlns="" id="{7BDADE70-976A-1847-ABB6-B8DF1C307B7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9591" y="1620176"/>
            <a:ext cx="2644818" cy="1487710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050" y="2080824"/>
            <a:ext cx="2665476" cy="566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6838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9369"/>
            <a:ext cx="9144000" cy="6858000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4" y="64739"/>
            <a:ext cx="4322673" cy="975840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7143" y="149406"/>
            <a:ext cx="4166857" cy="883528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869795" y="1249674"/>
            <a:ext cx="7738945" cy="830997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400" dirty="0">
                <a:latin typeface="Arial Rounded MT Bold"/>
                <a:cs typeface="Arial Rounded MT Bold"/>
              </a:rPr>
              <a:t>Reunión conjunta </a:t>
            </a:r>
          </a:p>
          <a:p>
            <a:pPr algn="ctr"/>
            <a:r>
              <a:rPr lang="es-ES" sz="2400" dirty="0">
                <a:latin typeface="Arial Rounded MT Bold"/>
                <a:cs typeface="Arial Rounded MT Bold"/>
              </a:rPr>
              <a:t>Gerencia-Fundación-CSIM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3605543" y="2179483"/>
            <a:ext cx="27431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>
                <a:solidFill>
                  <a:srgbClr val="800000"/>
                </a:solidFill>
                <a:latin typeface="Arial Rounded MT Bold"/>
                <a:cs typeface="Arial Rounded MT Bold"/>
              </a:rPr>
              <a:t>21 Noviembre 2019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869795" y="2940110"/>
            <a:ext cx="7738945" cy="255454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ES" sz="2000" b="1" i="1" dirty="0">
                <a:solidFill>
                  <a:schemeClr val="accent1">
                    <a:lumMod val="50000"/>
                  </a:schemeClr>
                </a:solidFill>
                <a:cs typeface="Arial Rounded MT Bold"/>
              </a:rPr>
              <a:t>Convoca</a:t>
            </a:r>
            <a:r>
              <a:rPr lang="es-ES" sz="2000" i="1" dirty="0">
                <a:solidFill>
                  <a:schemeClr val="accent1">
                    <a:lumMod val="50000"/>
                  </a:schemeClr>
                </a:solidFill>
                <a:cs typeface="Arial Rounded MT Bold"/>
              </a:rPr>
              <a:t>: </a:t>
            </a:r>
            <a:r>
              <a:rPr lang="es-ES" i="1" dirty="0">
                <a:solidFill>
                  <a:schemeClr val="accent1">
                    <a:lumMod val="50000"/>
                  </a:schemeClr>
                </a:solidFill>
                <a:cs typeface="Arial Rounded MT Bold"/>
              </a:rPr>
              <a:t>Directora Gerente (Dra. Carmen Martínez de </a:t>
            </a:r>
            <a:r>
              <a:rPr lang="es-ES" i="1" dirty="0" err="1" smtClean="0">
                <a:solidFill>
                  <a:schemeClr val="accent1">
                    <a:lumMod val="50000"/>
                  </a:schemeClr>
                </a:solidFill>
                <a:cs typeface="Arial Rounded MT Bold"/>
              </a:rPr>
              <a:t>Pancorbo</a:t>
            </a:r>
            <a:r>
              <a:rPr lang="es-ES" i="1" dirty="0" smtClean="0">
                <a:solidFill>
                  <a:schemeClr val="accent1">
                    <a:lumMod val="50000"/>
                  </a:schemeClr>
                </a:solidFill>
                <a:cs typeface="Arial Rounded MT Bold"/>
              </a:rPr>
              <a:t> González)</a:t>
            </a:r>
            <a:endParaRPr lang="es-ES" i="1" dirty="0">
              <a:solidFill>
                <a:schemeClr val="accent1">
                  <a:lumMod val="50000"/>
                </a:schemeClr>
              </a:solidFill>
              <a:cs typeface="Arial Rounded MT Bold"/>
            </a:endParaRPr>
          </a:p>
          <a:p>
            <a:pPr algn="just"/>
            <a:endParaRPr lang="es-ES" sz="2000" i="1" dirty="0">
              <a:solidFill>
                <a:schemeClr val="accent1">
                  <a:lumMod val="50000"/>
                </a:schemeClr>
              </a:solidFill>
              <a:cs typeface="Arial Rounded MT Bold"/>
            </a:endParaRPr>
          </a:p>
          <a:p>
            <a:pPr algn="just"/>
            <a:r>
              <a:rPr lang="es-ES" sz="2000" b="1" i="1" dirty="0">
                <a:solidFill>
                  <a:schemeClr val="accent1">
                    <a:lumMod val="50000"/>
                  </a:schemeClr>
                </a:solidFill>
                <a:cs typeface="Arial Rounded MT Bold"/>
              </a:rPr>
              <a:t>Orden del día</a:t>
            </a:r>
            <a:r>
              <a:rPr lang="es-ES" sz="2000" i="1" dirty="0">
                <a:solidFill>
                  <a:schemeClr val="accent1">
                    <a:lumMod val="50000"/>
                  </a:schemeClr>
                </a:solidFill>
                <a:cs typeface="Arial Rounded MT Bold"/>
              </a:rPr>
              <a:t>:</a:t>
            </a:r>
          </a:p>
          <a:p>
            <a:pPr marL="342900" indent="-342900" algn="just">
              <a:buFont typeface="Arial"/>
              <a:buChar char="•"/>
            </a:pPr>
            <a:r>
              <a:rPr lang="es-ES" sz="2000" dirty="0">
                <a:solidFill>
                  <a:schemeClr val="accent1">
                    <a:lumMod val="50000"/>
                  </a:schemeClr>
                </a:solidFill>
                <a:cs typeface="Arial Rounded MT Bold"/>
              </a:rPr>
              <a:t>Evaluación de actividades período piloto </a:t>
            </a:r>
          </a:p>
          <a:p>
            <a:pPr marL="342900" indent="-342900" algn="just">
              <a:buFont typeface="Arial"/>
              <a:buChar char="•"/>
            </a:pPr>
            <a:r>
              <a:rPr lang="es-ES" sz="2000" dirty="0">
                <a:solidFill>
                  <a:schemeClr val="accent1">
                    <a:lumMod val="50000"/>
                  </a:schemeClr>
                </a:solidFill>
                <a:cs typeface="Arial Rounded MT Bold"/>
              </a:rPr>
              <a:t>Programación actividades 2020</a:t>
            </a:r>
          </a:p>
          <a:p>
            <a:pPr marL="342900" indent="-342900" algn="just">
              <a:buFont typeface="Arial"/>
              <a:buChar char="•"/>
            </a:pPr>
            <a:r>
              <a:rPr lang="es-ES" sz="2000" dirty="0">
                <a:solidFill>
                  <a:schemeClr val="accent1">
                    <a:lumMod val="50000"/>
                  </a:schemeClr>
                </a:solidFill>
                <a:cs typeface="Arial Rounded MT Bold"/>
              </a:rPr>
              <a:t>Organigrama y Gestión del Centro</a:t>
            </a:r>
          </a:p>
          <a:p>
            <a:pPr marL="342900" indent="-342900" algn="just">
              <a:buFont typeface="Arial"/>
              <a:buChar char="•"/>
            </a:pPr>
            <a:r>
              <a:rPr lang="es-ES" sz="2000" dirty="0">
                <a:solidFill>
                  <a:schemeClr val="accent1">
                    <a:lumMod val="50000"/>
                  </a:schemeClr>
                </a:solidFill>
                <a:cs typeface="Arial Rounded MT Bold"/>
              </a:rPr>
              <a:t>Jornada de Puertas abiertas CSIM</a:t>
            </a:r>
          </a:p>
          <a:p>
            <a:pPr marL="342900" indent="-342900" algn="just">
              <a:buFont typeface="Arial"/>
              <a:buChar char="•"/>
            </a:pPr>
            <a:r>
              <a:rPr lang="es-ES" sz="2000" dirty="0">
                <a:solidFill>
                  <a:schemeClr val="accent1">
                    <a:lumMod val="50000"/>
                  </a:schemeClr>
                </a:solidFill>
                <a:cs typeface="Arial Rounded MT Bold"/>
              </a:rPr>
              <a:t>Ruegos y preguntas</a:t>
            </a:r>
          </a:p>
        </p:txBody>
      </p:sp>
    </p:spTree>
    <p:extLst>
      <p:ext uri="{BB962C8B-B14F-4D97-AF65-F5344CB8AC3E}">
        <p14:creationId xmlns:p14="http://schemas.microsoft.com/office/powerpoint/2010/main" val="3428053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6708"/>
            <a:ext cx="9144000" cy="6858000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4" y="64739"/>
            <a:ext cx="4322673" cy="975840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7143" y="149406"/>
            <a:ext cx="4166857" cy="883528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846664" y="1220209"/>
            <a:ext cx="7923545" cy="830997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s-ES" sz="2400" dirty="0">
                <a:latin typeface="Arial Rounded MT Bold"/>
                <a:cs typeface="Arial Rounded MT Bold"/>
              </a:rPr>
              <a:t>Evaluación actividades período piloto: </a:t>
            </a:r>
          </a:p>
          <a:p>
            <a:pPr algn="ctr"/>
            <a:r>
              <a:rPr lang="es-ES" sz="2400" dirty="0">
                <a:latin typeface="Arial Rounded MT Bold"/>
                <a:cs typeface="Arial Rounded MT Bold"/>
              </a:rPr>
              <a:t>	Oct-Nov-Dic 2019 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846664" y="2264994"/>
            <a:ext cx="3979335" cy="224676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2000" dirty="0">
                <a:solidFill>
                  <a:srgbClr val="800000"/>
                </a:solidFill>
                <a:cs typeface="Arial Rounded MT Bold"/>
              </a:rPr>
              <a:t>5 Actividades-Cursos  </a:t>
            </a:r>
          </a:p>
          <a:p>
            <a:pPr marL="342900" indent="-342900">
              <a:buFontTx/>
              <a:buChar char="-"/>
            </a:pPr>
            <a:r>
              <a:rPr lang="es-ES" sz="2000" dirty="0">
                <a:solidFill>
                  <a:schemeClr val="accent1">
                    <a:lumMod val="50000"/>
                  </a:schemeClr>
                </a:solidFill>
                <a:cs typeface="Arial Rounded MT Bold"/>
              </a:rPr>
              <a:t>SOMIAMA ( 4-5 Nov)</a:t>
            </a:r>
          </a:p>
          <a:p>
            <a:pPr marL="342900" indent="-342900">
              <a:buFontTx/>
              <a:buChar char="-"/>
            </a:pPr>
            <a:r>
              <a:rPr lang="es-ES" sz="2000" dirty="0">
                <a:solidFill>
                  <a:schemeClr val="accent1">
                    <a:lumMod val="50000"/>
                  </a:schemeClr>
                </a:solidFill>
                <a:cs typeface="Arial Rounded MT Bold"/>
              </a:rPr>
              <a:t>Taller ECMO </a:t>
            </a:r>
            <a:r>
              <a:rPr lang="es-ES" sz="2000" dirty="0" err="1">
                <a:solidFill>
                  <a:schemeClr val="accent1">
                    <a:lumMod val="50000"/>
                  </a:schemeClr>
                </a:solidFill>
                <a:cs typeface="Arial Rounded MT Bold"/>
              </a:rPr>
              <a:t>enferm</a:t>
            </a:r>
            <a:r>
              <a:rPr lang="es-ES" sz="2000" dirty="0">
                <a:solidFill>
                  <a:schemeClr val="accent1">
                    <a:lumMod val="50000"/>
                  </a:schemeClr>
                </a:solidFill>
                <a:cs typeface="Arial Rounded MT Bold"/>
              </a:rPr>
              <a:t>(14 y 15 Nov)</a:t>
            </a:r>
          </a:p>
          <a:p>
            <a:pPr marL="342900" indent="-342900">
              <a:buFontTx/>
              <a:buChar char="-"/>
            </a:pPr>
            <a:r>
              <a:rPr lang="es-ES" sz="2000" dirty="0">
                <a:solidFill>
                  <a:schemeClr val="accent1">
                    <a:lumMod val="50000"/>
                  </a:schemeClr>
                </a:solidFill>
                <a:cs typeface="Arial Rounded MT Bold"/>
              </a:rPr>
              <a:t>Curso ECMO ( 19-21 Nov)</a:t>
            </a:r>
          </a:p>
          <a:p>
            <a:pPr marL="342900" indent="-342900">
              <a:buFontTx/>
              <a:buChar char="-"/>
            </a:pPr>
            <a:r>
              <a:rPr lang="es-ES" sz="2000" dirty="0">
                <a:solidFill>
                  <a:schemeClr val="accent1">
                    <a:lumMod val="50000"/>
                  </a:schemeClr>
                </a:solidFill>
                <a:cs typeface="Arial Rounded MT Bold"/>
              </a:rPr>
              <a:t>RCP Neo CAM (19 y 20 Dic)</a:t>
            </a:r>
          </a:p>
          <a:p>
            <a:pPr marL="342900" indent="-342900">
              <a:buFontTx/>
              <a:buChar char="-"/>
            </a:pPr>
            <a:r>
              <a:rPr lang="es-ES" sz="2000" dirty="0">
                <a:solidFill>
                  <a:schemeClr val="accent1">
                    <a:lumMod val="50000"/>
                  </a:schemeClr>
                </a:solidFill>
                <a:cs typeface="Arial Rounded MT Bold"/>
              </a:rPr>
              <a:t>Talleres Curso Solidario (18 Dic)</a:t>
            </a:r>
          </a:p>
          <a:p>
            <a:pPr marL="342900" indent="-342900">
              <a:buFontTx/>
              <a:buChar char="-"/>
            </a:pPr>
            <a:endParaRPr lang="es-ES" sz="2000" dirty="0">
              <a:solidFill>
                <a:schemeClr val="accent1">
                  <a:lumMod val="50000"/>
                </a:schemeClr>
              </a:solidFill>
              <a:cs typeface="Arial Rounded MT Bold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846664" y="4366683"/>
            <a:ext cx="4555067" cy="163121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2000" dirty="0">
                <a:solidFill>
                  <a:srgbClr val="800000"/>
                </a:solidFill>
                <a:cs typeface="Arial Rounded MT Bold"/>
              </a:rPr>
              <a:t>Cursos-Talleres Formación interna</a:t>
            </a:r>
          </a:p>
          <a:p>
            <a:r>
              <a:rPr lang="es-ES" sz="2000" i="1" dirty="0">
                <a:solidFill>
                  <a:srgbClr val="1F4E79"/>
                </a:solidFill>
                <a:latin typeface="Arial Rounded MT Bold"/>
                <a:cs typeface="Arial Rounded MT Bold"/>
              </a:rPr>
              <a:t>(</a:t>
            </a:r>
            <a:r>
              <a:rPr lang="es-ES" sz="2000" i="1" dirty="0">
                <a:solidFill>
                  <a:srgbClr val="1F4E79"/>
                </a:solidFill>
                <a:cs typeface="Arial Rounded MT Bold"/>
              </a:rPr>
              <a:t>aceptados por Comité)</a:t>
            </a:r>
          </a:p>
          <a:p>
            <a:r>
              <a:rPr lang="es-ES" sz="2000" dirty="0">
                <a:solidFill>
                  <a:srgbClr val="1F4E79"/>
                </a:solidFill>
                <a:cs typeface="Arial Rounded MT Bold"/>
              </a:rPr>
              <a:t>- RCP Pediátrica (12 y 13 Nov)</a:t>
            </a:r>
          </a:p>
          <a:p>
            <a:r>
              <a:rPr lang="es-ES" sz="2000" dirty="0">
                <a:solidFill>
                  <a:srgbClr val="1F4E79"/>
                </a:solidFill>
                <a:cs typeface="Arial Rounded MT Bold"/>
              </a:rPr>
              <a:t>- Conferencia Canguro N. </a:t>
            </a:r>
            <a:r>
              <a:rPr lang="es-ES" sz="2000" dirty="0" err="1">
                <a:solidFill>
                  <a:srgbClr val="1F4E79"/>
                </a:solidFill>
                <a:cs typeface="Arial Rounded MT Bold"/>
              </a:rPr>
              <a:t>Charpak</a:t>
            </a:r>
            <a:r>
              <a:rPr lang="es-ES" sz="2000" dirty="0">
                <a:solidFill>
                  <a:srgbClr val="1F4E79"/>
                </a:solidFill>
                <a:cs typeface="Arial Rounded MT Bold"/>
              </a:rPr>
              <a:t> (25 Oct)</a:t>
            </a:r>
          </a:p>
          <a:p>
            <a:r>
              <a:rPr lang="es-ES" sz="2000" dirty="0">
                <a:solidFill>
                  <a:srgbClr val="1F4E79"/>
                </a:solidFill>
                <a:cs typeface="Arial Rounded MT Bold"/>
              </a:rPr>
              <a:t>- Taller Fine Neo (20 y 21 Nov)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4975885" y="2599021"/>
            <a:ext cx="3794324" cy="101566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2000" dirty="0">
                <a:solidFill>
                  <a:srgbClr val="800000"/>
                </a:solidFill>
                <a:cs typeface="Arial Rounded MT Bold"/>
              </a:rPr>
              <a:t>Evaluación:</a:t>
            </a:r>
          </a:p>
          <a:p>
            <a:pPr marL="285750" indent="-285750">
              <a:buFontTx/>
              <a:buChar char="-"/>
            </a:pPr>
            <a:r>
              <a:rPr lang="es-ES" sz="2000" dirty="0">
                <a:solidFill>
                  <a:schemeClr val="accent1">
                    <a:lumMod val="50000"/>
                  </a:schemeClr>
                </a:solidFill>
                <a:cs typeface="Arial Rounded MT Bold"/>
              </a:rPr>
              <a:t>objetiva de los asistentes</a:t>
            </a:r>
          </a:p>
          <a:p>
            <a:pPr marL="285750" indent="-285750">
              <a:buFontTx/>
              <a:buChar char="-"/>
            </a:pPr>
            <a:r>
              <a:rPr lang="es-ES" sz="2000" dirty="0">
                <a:solidFill>
                  <a:schemeClr val="accent1">
                    <a:lumMod val="50000"/>
                  </a:schemeClr>
                </a:solidFill>
                <a:cs typeface="Arial Rounded MT Bold"/>
              </a:rPr>
              <a:t>coordinadores 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5552874" y="4366683"/>
            <a:ext cx="3217335" cy="160043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2000" dirty="0">
                <a:solidFill>
                  <a:srgbClr val="800000"/>
                </a:solidFill>
                <a:cs typeface="Arial Rounded MT Bold"/>
              </a:rPr>
              <a:t>Puntos de mejora</a:t>
            </a:r>
          </a:p>
          <a:p>
            <a:r>
              <a:rPr lang="es-ES" sz="2000" dirty="0">
                <a:solidFill>
                  <a:schemeClr val="accent1">
                    <a:lumMod val="50000"/>
                  </a:schemeClr>
                </a:solidFill>
                <a:cs typeface="Arial Rounded MT Bold"/>
              </a:rPr>
              <a:t>- Espacio salón Actos</a:t>
            </a:r>
          </a:p>
          <a:p>
            <a:r>
              <a:rPr lang="es-ES" sz="2000" dirty="0">
                <a:solidFill>
                  <a:schemeClr val="accent1">
                    <a:lumMod val="50000"/>
                  </a:schemeClr>
                </a:solidFill>
                <a:cs typeface="Arial Rounded MT Bold"/>
              </a:rPr>
              <a:t>- Inventario de material</a:t>
            </a:r>
          </a:p>
          <a:p>
            <a:r>
              <a:rPr lang="es-ES" sz="2000" dirty="0">
                <a:solidFill>
                  <a:schemeClr val="accent1">
                    <a:lumMod val="50000"/>
                  </a:schemeClr>
                </a:solidFill>
                <a:cs typeface="Arial Rounded MT Bold"/>
              </a:rPr>
              <a:t>- Otros 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932537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8666"/>
            <a:ext cx="9144000" cy="6858000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4" y="64739"/>
            <a:ext cx="4322673" cy="975840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7143" y="149406"/>
            <a:ext cx="4166857" cy="883528"/>
          </a:xfrm>
          <a:prstGeom prst="rect">
            <a:avLst/>
          </a:prstGeom>
        </p:spPr>
      </p:pic>
      <p:pic>
        <p:nvPicPr>
          <p:cNvPr id="2" name="Imagen 1" descr="CSIM6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1" y="2053167"/>
            <a:ext cx="4470400" cy="2510301"/>
          </a:xfrm>
          <a:prstGeom prst="rect">
            <a:avLst/>
          </a:prstGeom>
          <a:solidFill>
            <a:srgbClr val="ED7D31"/>
          </a:solidFill>
          <a:ln>
            <a:solidFill>
              <a:srgbClr val="44546A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3" name="CuadroTexto 2"/>
          <p:cNvSpPr txBox="1"/>
          <p:nvPr/>
        </p:nvSpPr>
        <p:spPr>
          <a:xfrm>
            <a:off x="304798" y="1270000"/>
            <a:ext cx="4775201" cy="46166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sz="2400" dirty="0">
                <a:solidFill>
                  <a:schemeClr val="bg1"/>
                </a:solidFill>
                <a:latin typeface="Arial Rounded MT Bold"/>
                <a:cs typeface="Arial Rounded MT Bold"/>
              </a:rPr>
              <a:t>Instalaciones y Recursos</a:t>
            </a:r>
          </a:p>
        </p:txBody>
      </p:sp>
      <p:pic>
        <p:nvPicPr>
          <p:cNvPr id="5" name="Imagen 4" descr="CSIM7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3715" y="4559300"/>
            <a:ext cx="4334818" cy="2434167"/>
          </a:xfrm>
          <a:prstGeom prst="rect">
            <a:avLst/>
          </a:prstGeom>
          <a:ln>
            <a:solidFill>
              <a:srgbClr val="44546A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6" name="Imagen 5" descr="CSIM8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8267" y="2048934"/>
            <a:ext cx="4251311" cy="2387275"/>
          </a:xfrm>
          <a:prstGeom prst="rect">
            <a:avLst/>
          </a:prstGeom>
          <a:ln>
            <a:solidFill>
              <a:srgbClr val="44546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CuadroTexto 6"/>
          <p:cNvSpPr txBox="1"/>
          <p:nvPr/>
        </p:nvSpPr>
        <p:spPr>
          <a:xfrm>
            <a:off x="685801" y="4884970"/>
            <a:ext cx="3505200" cy="1323439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2000" dirty="0">
                <a:solidFill>
                  <a:schemeClr val="tx2"/>
                </a:solidFill>
                <a:cs typeface="Arial Rounded MT Bold"/>
              </a:rPr>
              <a:t>Salas de audiovisuales</a:t>
            </a:r>
          </a:p>
          <a:p>
            <a:r>
              <a:rPr lang="es-ES" sz="2000" dirty="0">
                <a:solidFill>
                  <a:schemeClr val="tx2"/>
                </a:solidFill>
                <a:cs typeface="Arial Rounded MT Bold"/>
              </a:rPr>
              <a:t>Salas de </a:t>
            </a:r>
            <a:r>
              <a:rPr lang="es-ES" sz="2000" dirty="0" err="1">
                <a:solidFill>
                  <a:schemeClr val="tx2"/>
                </a:solidFill>
                <a:cs typeface="Arial Rounded MT Bold"/>
              </a:rPr>
              <a:t>Debriefing</a:t>
            </a:r>
            <a:endParaRPr lang="es-ES" sz="2000" dirty="0">
              <a:solidFill>
                <a:schemeClr val="tx2"/>
              </a:solidFill>
              <a:cs typeface="Arial Rounded MT Bold"/>
            </a:endParaRPr>
          </a:p>
          <a:p>
            <a:r>
              <a:rPr lang="es-ES" sz="2000" dirty="0">
                <a:solidFill>
                  <a:schemeClr val="tx2"/>
                </a:solidFill>
                <a:cs typeface="Arial Rounded MT Bold"/>
              </a:rPr>
              <a:t>Hospitalización</a:t>
            </a:r>
          </a:p>
          <a:p>
            <a:r>
              <a:rPr lang="es-ES" sz="2000" dirty="0">
                <a:solidFill>
                  <a:schemeClr val="tx2"/>
                </a:solidFill>
                <a:cs typeface="Arial Rounded MT Bold"/>
              </a:rPr>
              <a:t>Área de críticos/Quirófano</a:t>
            </a:r>
          </a:p>
        </p:txBody>
      </p:sp>
    </p:spTree>
    <p:extLst>
      <p:ext uri="{BB962C8B-B14F-4D97-AF65-F5344CB8AC3E}">
        <p14:creationId xmlns:p14="http://schemas.microsoft.com/office/powerpoint/2010/main" val="36816911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7067"/>
            <a:ext cx="9144000" cy="6858000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4" y="64739"/>
            <a:ext cx="4322673" cy="975840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7143" y="149406"/>
            <a:ext cx="4166857" cy="883528"/>
          </a:xfrm>
          <a:prstGeom prst="rect">
            <a:avLst/>
          </a:prstGeom>
        </p:spPr>
      </p:pic>
      <p:pic>
        <p:nvPicPr>
          <p:cNvPr id="2" name="Imagen 1" descr="CSIM5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8532" y="1833033"/>
            <a:ext cx="6028267" cy="3385104"/>
          </a:xfrm>
          <a:prstGeom prst="rect">
            <a:avLst/>
          </a:prstGeom>
          <a:ln>
            <a:solidFill>
              <a:schemeClr val="tx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3" name="CuadroTexto 2"/>
          <p:cNvSpPr txBox="1"/>
          <p:nvPr/>
        </p:nvSpPr>
        <p:spPr>
          <a:xfrm>
            <a:off x="948266" y="5435600"/>
            <a:ext cx="6688667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2000" dirty="0">
                <a:solidFill>
                  <a:srgbClr val="44546A"/>
                </a:solidFill>
                <a:latin typeface="Arial Rounded MT Bold"/>
                <a:cs typeface="Arial Rounded MT Bold"/>
              </a:rPr>
              <a:t>*</a:t>
            </a:r>
            <a:r>
              <a:rPr lang="es-ES" sz="2000" dirty="0">
                <a:solidFill>
                  <a:srgbClr val="44546A"/>
                </a:solidFill>
                <a:cs typeface="Arial Rounded MT Bold"/>
              </a:rPr>
              <a:t>Cuidadores y familias pacientes </a:t>
            </a:r>
            <a:r>
              <a:rPr lang="es-ES" sz="2000" i="1" dirty="0">
                <a:solidFill>
                  <a:srgbClr val="800000"/>
                </a:solidFill>
                <a:cs typeface="Arial Rounded MT Bold"/>
              </a:rPr>
              <a:t>(El 12 Educa)</a:t>
            </a:r>
          </a:p>
          <a:p>
            <a:r>
              <a:rPr lang="es-ES" sz="2000" dirty="0">
                <a:solidFill>
                  <a:srgbClr val="44546A"/>
                </a:solidFill>
                <a:cs typeface="Arial Rounded MT Bold"/>
              </a:rPr>
              <a:t>*Auxiliares, otro personal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372534" y="1303867"/>
            <a:ext cx="5096934" cy="46166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sz="2400" dirty="0">
                <a:solidFill>
                  <a:schemeClr val="bg1"/>
                </a:solidFill>
                <a:latin typeface="Arial Rounded MT Bold"/>
                <a:cs typeface="Arial Rounded MT Bold"/>
              </a:rPr>
              <a:t>Dimensión social: Sala domicilio</a:t>
            </a:r>
          </a:p>
        </p:txBody>
      </p:sp>
    </p:spTree>
    <p:extLst>
      <p:ext uri="{BB962C8B-B14F-4D97-AF65-F5344CB8AC3E}">
        <p14:creationId xmlns:p14="http://schemas.microsoft.com/office/powerpoint/2010/main" val="3350869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7067"/>
            <a:ext cx="9144000" cy="6858000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4" y="64739"/>
            <a:ext cx="4322673" cy="975840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7143" y="149406"/>
            <a:ext cx="4166857" cy="883528"/>
          </a:xfrm>
          <a:prstGeom prst="rect">
            <a:avLst/>
          </a:prstGeom>
        </p:spPr>
      </p:pic>
      <p:pic>
        <p:nvPicPr>
          <p:cNvPr id="2" name="Imagen 1" descr="Simulación1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1" y="1308100"/>
            <a:ext cx="8481719" cy="4770967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3" name="CuadroTexto 2"/>
          <p:cNvSpPr txBox="1"/>
          <p:nvPr/>
        </p:nvSpPr>
        <p:spPr>
          <a:xfrm>
            <a:off x="2116667" y="6457890"/>
            <a:ext cx="4910666" cy="40011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sz="2000" dirty="0">
                <a:solidFill>
                  <a:schemeClr val="bg1"/>
                </a:solidFill>
                <a:latin typeface="Arial Rounded MT Bold"/>
                <a:cs typeface="Arial Rounded MT Bold"/>
              </a:rPr>
              <a:t>Sala Simulación-Curso ECMO ( Nov)</a:t>
            </a:r>
          </a:p>
        </p:txBody>
      </p:sp>
    </p:spTree>
    <p:extLst>
      <p:ext uri="{BB962C8B-B14F-4D97-AF65-F5344CB8AC3E}">
        <p14:creationId xmlns:p14="http://schemas.microsoft.com/office/powerpoint/2010/main" val="3428053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8218"/>
            <a:ext cx="9144000" cy="6858000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4" y="64739"/>
            <a:ext cx="4322673" cy="975840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7143" y="149406"/>
            <a:ext cx="4166857" cy="883528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2116667" y="6457890"/>
            <a:ext cx="4910666" cy="40011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sz="2000" dirty="0">
                <a:solidFill>
                  <a:schemeClr val="bg1"/>
                </a:solidFill>
                <a:latin typeface="Arial Rounded MT Bold"/>
                <a:cs typeface="Arial Rounded MT Bold"/>
              </a:rPr>
              <a:t>Sala Simulación-Curso ECMO ( Nov)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FC2214E1-18DE-AF44-BF29-F5373585328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5236"/>
            <a:ext cx="9144000" cy="5887528"/>
          </a:xfrm>
          <a:prstGeom prst="rect">
            <a:avLst/>
          </a:prstGeom>
        </p:spPr>
      </p:pic>
      <p:pic>
        <p:nvPicPr>
          <p:cNvPr id="9" name="Imagen 1" descr="Simulación1.jpg">
            <a:extLst>
              <a:ext uri="{FF2B5EF4-FFF2-40B4-BE49-F238E27FC236}">
                <a16:creationId xmlns:a16="http://schemas.microsoft.com/office/drawing/2014/main" xmlns="" id="{D1C6A69E-0539-4B43-B63D-64195FDF0AA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677" y="1469792"/>
            <a:ext cx="2173791" cy="1222758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6421068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275162B0-6BAC-E043-B93B-4A9FD51B12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1" y="365056"/>
            <a:ext cx="4070073" cy="2818525"/>
          </a:xfrm>
          <a:prstGeom prst="rect">
            <a:avLst/>
          </a:prstGeom>
        </p:spPr>
      </p:pic>
      <p:pic>
        <p:nvPicPr>
          <p:cNvPr id="6" name="Imagen 1" descr="Simulación1.jpg">
            <a:extLst>
              <a:ext uri="{FF2B5EF4-FFF2-40B4-BE49-F238E27FC236}">
                <a16:creationId xmlns:a16="http://schemas.microsoft.com/office/drawing/2014/main" xmlns="" id="{B1904E12-C024-8D4B-AFBA-57990DF4711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3866668"/>
            <a:ext cx="4070073" cy="2289416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799448F2-0E5B-42DA-B2D1-11A14E947BD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537710" y="0"/>
            <a:ext cx="6858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4E8A7552-20E1-4F34-ADAB-C1DB6634D47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3383280"/>
            <a:ext cx="4594860" cy="9144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2E36A579-ABD5-954F-ACE4-9A77BE17B9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025" y="1891469"/>
            <a:ext cx="4070073" cy="2930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53426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796</Words>
  <Application>Microsoft Office PowerPoint</Application>
  <PresentationFormat>Presentación en pantalla (4:3)</PresentationFormat>
  <Paragraphs>159</Paragraphs>
  <Slides>28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28</vt:i4>
      </vt:variant>
    </vt:vector>
  </HeadingPairs>
  <TitlesOfParts>
    <vt:vector size="34" baseType="lpstr">
      <vt:lpstr>Arial</vt:lpstr>
      <vt:lpstr>Arial Rounded MT Bold</vt:lpstr>
      <vt:lpstr>Calibri</vt:lpstr>
      <vt:lpstr>Calibri Light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Curso RCP Pediatrica (12 y 13 Nov 2019) </vt:lpstr>
      <vt:lpstr>Curso RCP Neonatal CAM(19 y 20 Nov)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Maria Teresa Moral Pumarega</dc:creator>
  <cp:lastModifiedBy>Sara González </cp:lastModifiedBy>
  <cp:revision>9</cp:revision>
  <dcterms:created xsi:type="dcterms:W3CDTF">2019-11-17T17:14:17Z</dcterms:created>
  <dcterms:modified xsi:type="dcterms:W3CDTF">2023-02-07T10:18:06Z</dcterms:modified>
</cp:coreProperties>
</file>