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321" r:id="rId4"/>
    <p:sldId id="292" r:id="rId5"/>
    <p:sldId id="306" r:id="rId6"/>
    <p:sldId id="293" r:id="rId7"/>
    <p:sldId id="307" r:id="rId8"/>
    <p:sldId id="283" r:id="rId9"/>
    <p:sldId id="308" r:id="rId10"/>
    <p:sldId id="309" r:id="rId11"/>
    <p:sldId id="285" r:id="rId12"/>
    <p:sldId id="284" r:id="rId13"/>
    <p:sldId id="294" r:id="rId14"/>
    <p:sldId id="310" r:id="rId15"/>
    <p:sldId id="305" r:id="rId16"/>
    <p:sldId id="289" r:id="rId17"/>
    <p:sldId id="290" r:id="rId18"/>
    <p:sldId id="287" r:id="rId19"/>
    <p:sldId id="288" r:id="rId20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400"/>
    <a:srgbClr val="FF9900"/>
    <a:srgbClr val="006600"/>
    <a:srgbClr val="3399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6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17/11/19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99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17/11/19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47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17/11/19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56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17/11/19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72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17/11/19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03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17/11/19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43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17/11/19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77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17/11/19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01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17/11/19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2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17/11/19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0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F9A9-F8C8-4DE8-B841-B3BE647D1D3B}" type="datetimeFigureOut">
              <a:rPr lang="es-ES" smtClean="0"/>
              <a:t>17/11/19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6FAD-1AC6-4CBF-942F-8365005BAA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48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F9A9-F8C8-4DE8-B841-B3BE647D1D3B}" type="datetimeFigureOut">
              <a:rPr lang="es-ES" smtClean="0"/>
              <a:t>17/11/19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6FAD-1AC6-4CBF-942F-8365005BAA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9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65308"/>
            <a:ext cx="8648700" cy="200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5" y="152400"/>
            <a:ext cx="4677835" cy="10560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05" y="389783"/>
            <a:ext cx="3904978" cy="82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06401" y="1664062"/>
            <a:ext cx="6117062" cy="16567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Centro de Simulación y Formación </a:t>
            </a:r>
          </a:p>
          <a:p>
            <a:pPr algn="ctr"/>
            <a:r>
              <a:rPr lang="es-ES" sz="3200" b="1" dirty="0">
                <a:solidFill>
                  <a:srgbClr val="0070C0"/>
                </a:solidFill>
              </a:rPr>
              <a:t>H12O</a:t>
            </a:r>
          </a:p>
          <a:p>
            <a:pPr algn="ctr"/>
            <a:r>
              <a:rPr lang="es-ES" sz="3600" b="1" i="1" dirty="0">
                <a:solidFill>
                  <a:srgbClr val="0070C0"/>
                </a:solidFill>
                <a:latin typeface="Arial Rounded MT Bold"/>
                <a:cs typeface="Arial Rounded MT Bold"/>
              </a:rPr>
              <a:t>CS</a:t>
            </a:r>
            <a:r>
              <a:rPr lang="es-ES" sz="3600" b="1" i="1" dirty="0">
                <a:solidFill>
                  <a:srgbClr val="DE8400"/>
                </a:solidFill>
                <a:latin typeface="Arial Rounded MT Bold"/>
                <a:cs typeface="Arial Rounded MT Bold"/>
              </a:rPr>
              <a:t>I</a:t>
            </a:r>
            <a:r>
              <a:rPr lang="es-ES" sz="3600" b="1" i="1" dirty="0">
                <a:solidFill>
                  <a:srgbClr val="0070C0"/>
                </a:solidFill>
                <a:latin typeface="Arial Rounded MT Bold"/>
                <a:cs typeface="Arial Rounded MT Bold"/>
              </a:rPr>
              <a:t>M H</a:t>
            </a:r>
            <a:r>
              <a:rPr lang="es-ES" sz="3600" b="1" i="1" dirty="0">
                <a:solidFill>
                  <a:srgbClr val="DE8400"/>
                </a:solidFill>
                <a:latin typeface="Arial Rounded MT Bold"/>
                <a:cs typeface="Arial Rounded MT Bold"/>
              </a:rPr>
              <a:t>12</a:t>
            </a:r>
            <a:r>
              <a:rPr lang="es-ES" sz="3600" b="1" i="1" dirty="0">
                <a:solidFill>
                  <a:srgbClr val="0070C0"/>
                </a:solidFill>
                <a:latin typeface="Arial Rounded MT Bold"/>
                <a:cs typeface="Arial Rounded MT Bold"/>
              </a:rPr>
              <a:t>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406572" y="5916869"/>
            <a:ext cx="301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rgbClr val="DE840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r"/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Noviembre 2019</a:t>
            </a:r>
          </a:p>
        </p:txBody>
      </p:sp>
      <p:pic>
        <p:nvPicPr>
          <p:cNvPr id="2" name="Imagen 1" descr="CSIM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2" y="3736897"/>
            <a:ext cx="3337517" cy="25031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CSIM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21" y="3848640"/>
            <a:ext cx="3189248" cy="2391936"/>
          </a:xfrm>
          <a:prstGeom prst="rect">
            <a:avLst/>
          </a:prstGeom>
          <a:ln>
            <a:solidFill>
              <a:srgbClr val="44546A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76492C-E0B5-3B46-AB2D-8A168424D9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07" t="5326" r="16418"/>
          <a:stretch/>
        </p:blipFill>
        <p:spPr>
          <a:xfrm>
            <a:off x="6641170" y="1638571"/>
            <a:ext cx="1755698" cy="16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41866" y="1320799"/>
            <a:ext cx="4758268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Funciones de Coordinadores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07998" y="2015068"/>
            <a:ext cx="840182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Gestionar las solicitudes de actividades y enviarlas a la aprobación del Comité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Preparación y diseño de cursos /actividades y sus presupuestos en coordinación con la Fundación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Supervisión de la correcta ejecución de cursos y actividades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Asesoramiento al personal interno y externo del hospital en lo relativo a actividades formativas</a:t>
            </a:r>
          </a:p>
        </p:txBody>
      </p:sp>
    </p:spTree>
    <p:extLst>
      <p:ext uri="{BB962C8B-B14F-4D97-AF65-F5344CB8AC3E}">
        <p14:creationId xmlns:p14="http://schemas.microsoft.com/office/powerpoint/2010/main" val="304292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61998" y="1320799"/>
            <a:ext cx="467360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Funciones de Coordinadores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0400" y="2150534"/>
            <a:ext cx="8004098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Potenciar la actividad del Centro (reuniones periódicas con Unidades, Servicios, FC, Docencia)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Proponer al Comité calendario de actividades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Evaluación de la calidad de las actividades y sugerencias de mejora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Seguimiento del funcionamiento de las instalaciones y gestión de reparaciones y actualizaciones</a:t>
            </a:r>
          </a:p>
        </p:txBody>
      </p:sp>
    </p:spTree>
    <p:extLst>
      <p:ext uri="{BB962C8B-B14F-4D97-AF65-F5344CB8AC3E}">
        <p14:creationId xmlns:p14="http://schemas.microsoft.com/office/powerpoint/2010/main" val="46356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77332" y="1439333"/>
            <a:ext cx="482600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Funciones de Comité Técnico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77333" y="2252134"/>
            <a:ext cx="804333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Aprobación de la planificación de las actividades del Centro con coordinadores</a:t>
            </a:r>
          </a:p>
          <a:p>
            <a:r>
              <a:rPr lang="es-ES" sz="2400" dirty="0">
                <a:solidFill>
                  <a:srgbClr val="1F4E79"/>
                </a:solidFill>
                <a:cs typeface="Arial Rounded MT Bold"/>
              </a:rPr>
              <a:t>        *</a:t>
            </a:r>
            <a:r>
              <a:rPr lang="es-ES" sz="2400" dirty="0" err="1">
                <a:solidFill>
                  <a:srgbClr val="1F4E79"/>
                </a:solidFill>
                <a:cs typeface="Arial Rounded MT Bold"/>
              </a:rPr>
              <a:t>Planning</a:t>
            </a: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 anual ( solicitud formalizada, plazos)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Definición estratégica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Implantación de acciones de mejora organizativa	*</a:t>
            </a:r>
            <a:r>
              <a:rPr lang="es-ES" sz="2400" i="1" dirty="0">
                <a:solidFill>
                  <a:srgbClr val="1F4E79"/>
                </a:solidFill>
                <a:cs typeface="Arial Rounded MT Bold"/>
              </a:rPr>
              <a:t>Colaboradores docentes</a:t>
            </a:r>
          </a:p>
          <a:p>
            <a:r>
              <a:rPr lang="es-ES" sz="2400" i="1" dirty="0">
                <a:solidFill>
                  <a:srgbClr val="1F4E79"/>
                </a:solidFill>
                <a:cs typeface="Arial Rounded MT Bold"/>
              </a:rPr>
              <a:t>	*Personal formación específica</a:t>
            </a:r>
          </a:p>
        </p:txBody>
      </p:sp>
    </p:spTree>
    <p:extLst>
      <p:ext uri="{BB962C8B-B14F-4D97-AF65-F5344CB8AC3E}">
        <p14:creationId xmlns:p14="http://schemas.microsoft.com/office/powerpoint/2010/main" val="46356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4" y="0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94266" y="1642533"/>
            <a:ext cx="4826002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Funciones de Comité Técnico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94267" y="2613504"/>
            <a:ext cx="78232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Control de eficacia y calidad del servicio prestado</a:t>
            </a:r>
          </a:p>
          <a:p>
            <a:r>
              <a:rPr lang="es-ES" sz="2400" dirty="0">
                <a:solidFill>
                  <a:srgbClr val="1F4E79"/>
                </a:solidFill>
                <a:cs typeface="Arial Rounded MT Bold"/>
              </a:rPr>
              <a:t>	*Autoevaluación –Calidad </a:t>
            </a:r>
          </a:p>
          <a:p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Relación con medios de comunicación si se precisa</a:t>
            </a:r>
          </a:p>
          <a:p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Otras delegadas por la Gerencia del hospital</a:t>
            </a:r>
          </a:p>
        </p:txBody>
      </p:sp>
    </p:spTree>
    <p:extLst>
      <p:ext uri="{BB962C8B-B14F-4D97-AF65-F5344CB8AC3E}">
        <p14:creationId xmlns:p14="http://schemas.microsoft.com/office/powerpoint/2010/main" val="99325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14398" y="1507067"/>
            <a:ext cx="6079069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Funciones de la Fundación en el CSIM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46666" y="2412173"/>
            <a:ext cx="739986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Potenciar el Centro </a:t>
            </a:r>
          </a:p>
          <a:p>
            <a:r>
              <a:rPr lang="es-ES" sz="2400" dirty="0">
                <a:solidFill>
                  <a:srgbClr val="1F4E79"/>
                </a:solidFill>
                <a:cs typeface="Arial Rounded MT Bold"/>
              </a:rPr>
              <a:t>	*difundir las actividades</a:t>
            </a:r>
          </a:p>
          <a:p>
            <a:r>
              <a:rPr lang="es-ES" sz="2400" dirty="0">
                <a:solidFill>
                  <a:srgbClr val="1F4E79"/>
                </a:solidFill>
                <a:cs typeface="Arial Rounded MT Bold"/>
              </a:rPr>
              <a:t>	*formalizar alianzas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Elaborar balances e informes económicos periódicos </a:t>
            </a:r>
          </a:p>
          <a:p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Registro, archivo y memoria de las actividades</a:t>
            </a:r>
          </a:p>
          <a:p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Gestión de acreditaciones de las actividades formativas</a:t>
            </a:r>
          </a:p>
        </p:txBody>
      </p:sp>
    </p:spTree>
    <p:extLst>
      <p:ext uri="{BB962C8B-B14F-4D97-AF65-F5344CB8AC3E}">
        <p14:creationId xmlns:p14="http://schemas.microsoft.com/office/powerpoint/2010/main" val="376233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26534" y="1976103"/>
            <a:ext cx="7890933" cy="372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Elaborar</a:t>
            </a:r>
          </a:p>
          <a:p>
            <a:r>
              <a:rPr lang="es-ES" sz="2400" dirty="0">
                <a:solidFill>
                  <a:srgbClr val="1F4E79"/>
                </a:solidFill>
                <a:cs typeface="Arial Rounded MT Bold"/>
              </a:rPr>
              <a:t>	*</a:t>
            </a:r>
            <a:r>
              <a:rPr lang="es-ES" sz="2000" dirty="0">
                <a:solidFill>
                  <a:srgbClr val="1F4E79"/>
                </a:solidFill>
                <a:cs typeface="Arial Rounded MT Bold"/>
              </a:rPr>
              <a:t>planes de necesidades globales según demanda </a:t>
            </a:r>
          </a:p>
          <a:p>
            <a:r>
              <a:rPr lang="es-ES" sz="2000" dirty="0">
                <a:solidFill>
                  <a:srgbClr val="1F4E79"/>
                </a:solidFill>
                <a:cs typeface="Arial Rounded MT Bold"/>
              </a:rPr>
              <a:t>	*procedimientos normalizados de trabajo del centro</a:t>
            </a:r>
          </a:p>
          <a:p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Captación de ayudas para proyectos de Investigación e Innovación en el Centro</a:t>
            </a:r>
          </a:p>
          <a:p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Formalización de acuerdos de equipos en depósito o demostración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Gestión de acreditaciones de las actividades formativas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94265" y="1286933"/>
            <a:ext cx="6079069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Funciones de la Fundación en el CSIM</a:t>
            </a:r>
          </a:p>
        </p:txBody>
      </p:sp>
    </p:spTree>
    <p:extLst>
      <p:ext uri="{BB962C8B-B14F-4D97-AF65-F5344CB8AC3E}">
        <p14:creationId xmlns:p14="http://schemas.microsoft.com/office/powerpoint/2010/main" val="46590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66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CSIM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053167"/>
            <a:ext cx="4470400" cy="2510301"/>
          </a:xfrm>
          <a:prstGeom prst="rect">
            <a:avLst/>
          </a:prstGeom>
          <a:solidFill>
            <a:srgbClr val="ED7D31"/>
          </a:solidFill>
          <a:ln>
            <a:solidFill>
              <a:srgbClr val="44546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304798" y="1270000"/>
            <a:ext cx="477520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Instalaciones y Recursos</a:t>
            </a:r>
          </a:p>
        </p:txBody>
      </p:sp>
      <p:pic>
        <p:nvPicPr>
          <p:cNvPr id="5" name="Imagen 4" descr="CSIM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15" y="4559300"/>
            <a:ext cx="4334818" cy="2434167"/>
          </a:xfrm>
          <a:prstGeom prst="rect">
            <a:avLst/>
          </a:prstGeom>
          <a:ln>
            <a:solidFill>
              <a:srgbClr val="44546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CSIM8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7" y="2048934"/>
            <a:ext cx="4251311" cy="2387275"/>
          </a:xfrm>
          <a:prstGeom prst="rect">
            <a:avLst/>
          </a:prstGeom>
          <a:ln>
            <a:solidFill>
              <a:srgbClr val="4454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685801" y="4884970"/>
            <a:ext cx="3505200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Salas de audiovisuales</a:t>
            </a:r>
          </a:p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Salas de </a:t>
            </a:r>
            <a:r>
              <a:rPr lang="es-ES" sz="2000" dirty="0" err="1">
                <a:solidFill>
                  <a:schemeClr val="tx2"/>
                </a:solidFill>
                <a:cs typeface="Arial Rounded MT Bold"/>
              </a:rPr>
              <a:t>Debriefing</a:t>
            </a:r>
            <a:endParaRPr lang="es-ES" sz="2000" dirty="0">
              <a:solidFill>
                <a:schemeClr val="tx2"/>
              </a:solidFill>
              <a:cs typeface="Arial Rounded MT Bold"/>
            </a:endParaRPr>
          </a:p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Hospitalización</a:t>
            </a:r>
          </a:p>
          <a:p>
            <a:r>
              <a:rPr lang="es-ES" sz="2000" dirty="0">
                <a:solidFill>
                  <a:schemeClr val="tx2"/>
                </a:solidFill>
                <a:cs typeface="Arial Rounded MT Bold"/>
              </a:rPr>
              <a:t>Área de críticos/Quirófano</a:t>
            </a:r>
          </a:p>
        </p:txBody>
      </p:sp>
    </p:spTree>
    <p:extLst>
      <p:ext uri="{BB962C8B-B14F-4D97-AF65-F5344CB8AC3E}">
        <p14:creationId xmlns:p14="http://schemas.microsoft.com/office/powerpoint/2010/main" val="182045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CSIM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2" y="1833033"/>
            <a:ext cx="6028267" cy="338510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948266" y="5435600"/>
            <a:ext cx="668866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44546A"/>
                </a:solidFill>
                <a:latin typeface="Arial Rounded MT Bold"/>
                <a:cs typeface="Arial Rounded MT Bold"/>
              </a:rPr>
              <a:t>*</a:t>
            </a:r>
            <a:r>
              <a:rPr lang="es-ES" sz="2000" dirty="0">
                <a:solidFill>
                  <a:srgbClr val="44546A"/>
                </a:solidFill>
                <a:cs typeface="Arial Rounded MT Bold"/>
              </a:rPr>
              <a:t>Cuidadores y familias pacientes </a:t>
            </a:r>
            <a:r>
              <a:rPr lang="es-ES" sz="2000" i="1" dirty="0">
                <a:solidFill>
                  <a:srgbClr val="800000"/>
                </a:solidFill>
                <a:cs typeface="Arial Rounded MT Bold"/>
              </a:rPr>
              <a:t>(El 12 Educa)</a:t>
            </a:r>
          </a:p>
          <a:p>
            <a:r>
              <a:rPr lang="es-ES" sz="2000" dirty="0">
                <a:solidFill>
                  <a:srgbClr val="44546A"/>
                </a:solidFill>
                <a:cs typeface="Arial Rounded MT Bold"/>
              </a:rPr>
              <a:t>*Auxiliares, otro personal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2534" y="1303867"/>
            <a:ext cx="509693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Dimensión social: Sala domicilio</a:t>
            </a:r>
          </a:p>
        </p:txBody>
      </p:sp>
    </p:spTree>
    <p:extLst>
      <p:ext uri="{BB962C8B-B14F-4D97-AF65-F5344CB8AC3E}">
        <p14:creationId xmlns:p14="http://schemas.microsoft.com/office/powerpoint/2010/main" val="1820459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46668" y="1371598"/>
            <a:ext cx="3268133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latin typeface="Arial Rounded MT Bold"/>
                <a:cs typeface="Arial Rounded MT Bold"/>
              </a:rPr>
              <a:t>Tipos actividades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5594" y="2353733"/>
            <a:ext cx="8306962" cy="3293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Formación interna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: promovida por los Servicios o Unidades. Generalmente gratuita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Dirigido a profesionales y/o alumnos del hospital y Universidad</a:t>
            </a: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i="1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Formación externa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: dirigida a personal ajeno al hospital y Universidad. Será la fuente principal de sostenibilidad del centro. 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Presupuesto adecuado según tipo de actividad, espacio y recursos utilizados</a:t>
            </a:r>
          </a:p>
        </p:txBody>
      </p:sp>
    </p:spTree>
    <p:extLst>
      <p:ext uri="{BB962C8B-B14F-4D97-AF65-F5344CB8AC3E}">
        <p14:creationId xmlns:p14="http://schemas.microsoft.com/office/powerpoint/2010/main" val="463567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95866" y="1507067"/>
            <a:ext cx="4792134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latin typeface="Arial Rounded MT Bold"/>
                <a:cs typeface="Arial Rounded MT Bold"/>
              </a:rPr>
              <a:t>Alianzas y Colaboraciones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12801" y="3555999"/>
            <a:ext cx="3420532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Enlaces de interés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12799" y="2167467"/>
            <a:ext cx="7196667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latin typeface="Arial Rounded MT Bold"/>
                <a:cs typeface="Arial Rounded MT Bold"/>
              </a:rPr>
              <a:t>-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Centros de Simulación de experiencia</a:t>
            </a:r>
          </a:p>
          <a:p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H Virtual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Valdecilla</a:t>
            </a:r>
            <a:endParaRPr lang="es-ES" sz="20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	* Otros </a:t>
            </a:r>
          </a:p>
        </p:txBody>
      </p:sp>
      <p:pic>
        <p:nvPicPr>
          <p:cNvPr id="6" name="Imagen 5" descr="Enlaces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" y="4487332"/>
            <a:ext cx="4605867" cy="1282315"/>
          </a:xfrm>
          <a:prstGeom prst="rect">
            <a:avLst/>
          </a:prstGeom>
          <a:ln>
            <a:solidFill>
              <a:srgbClr val="1F4E79"/>
            </a:solidFill>
          </a:ln>
        </p:spPr>
      </p:pic>
      <p:pic>
        <p:nvPicPr>
          <p:cNvPr id="8" name="Imagen 7" descr="SESSE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7" y="3598334"/>
            <a:ext cx="3624521" cy="2497667"/>
          </a:xfrm>
          <a:prstGeom prst="rect">
            <a:avLst/>
          </a:prstGeom>
          <a:ln>
            <a:solidFill>
              <a:srgbClr val="1F4E79"/>
            </a:solidFill>
          </a:ln>
        </p:spPr>
      </p:pic>
    </p:spTree>
    <p:extLst>
      <p:ext uri="{BB962C8B-B14F-4D97-AF65-F5344CB8AC3E}">
        <p14:creationId xmlns:p14="http://schemas.microsoft.com/office/powerpoint/2010/main" val="46356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pic>
        <p:nvPicPr>
          <p:cNvPr id="2" name="Imagen 1" descr="CSIM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55700"/>
            <a:ext cx="8060267" cy="4526150"/>
          </a:xfrm>
          <a:prstGeom prst="rect">
            <a:avLst/>
          </a:prstGeom>
          <a:ln>
            <a:solidFill>
              <a:srgbClr val="1F4E79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356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Doc1.jpg">
            <a:extLst>
              <a:ext uri="{FF2B5EF4-FFF2-40B4-BE49-F238E27FC236}">
                <a16:creationId xmlns:a16="http://schemas.microsoft.com/office/drawing/2014/main" id="{8D7EE44F-858F-3D46-9D04-1942F8D82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09407"/>
            <a:ext cx="7010400" cy="4229100"/>
          </a:xfrm>
          <a:prstGeom prst="rect">
            <a:avLst/>
          </a:prstGeom>
          <a:ln>
            <a:solidFill>
              <a:srgbClr val="1F4E79"/>
            </a:solidFill>
          </a:ln>
        </p:spPr>
      </p:pic>
      <p:pic>
        <p:nvPicPr>
          <p:cNvPr id="5" name="Imagen 11">
            <a:extLst>
              <a:ext uri="{FF2B5EF4-FFF2-40B4-BE49-F238E27FC236}">
                <a16:creationId xmlns:a16="http://schemas.microsoft.com/office/drawing/2014/main" id="{97EC8DD9-6C17-C541-9D8B-CB415529F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567350ED-9039-7448-96E3-704F5AC08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00" y="328156"/>
            <a:ext cx="3904978" cy="82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9B5A7A-776F-A741-BE09-7EE7CC7B9FFF}"/>
              </a:ext>
            </a:extLst>
          </p:cNvPr>
          <p:cNvSpPr txBox="1"/>
          <p:nvPr/>
        </p:nvSpPr>
        <p:spPr>
          <a:xfrm>
            <a:off x="1066799" y="1360449"/>
            <a:ext cx="7318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Documento Procedimiento General funcionamiento del CSIM H12O</a:t>
            </a:r>
          </a:p>
        </p:txBody>
      </p:sp>
    </p:spTree>
    <p:extLst>
      <p:ext uri="{BB962C8B-B14F-4D97-AF65-F5344CB8AC3E}">
        <p14:creationId xmlns:p14="http://schemas.microsoft.com/office/powerpoint/2010/main" val="252874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65199" y="1574798"/>
            <a:ext cx="3589868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Objetivos del CSIM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99066" y="2387599"/>
            <a:ext cx="748701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Fomentar y  mejora del nivel de formación del personal sanitario del H12O y alumnos de la Universidad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  <a:cs typeface="Arial Rounded MT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  <a:cs typeface="Arial Rounded MT Bold"/>
              </a:rPr>
              <a:t>Fomentar el aprendizaje basado en identificación de riesgos, errores y la solución de problemas en la labor asistencial</a:t>
            </a:r>
          </a:p>
          <a:p>
            <a:endParaRPr lang="es-ES" sz="2400" dirty="0">
              <a:solidFill>
                <a:schemeClr val="accent1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82045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13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65199" y="1405465"/>
            <a:ext cx="3335868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Objetivos del CSIM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13317" y="2218265"/>
            <a:ext cx="8374565" cy="3293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2000" dirty="0">
              <a:solidFill>
                <a:schemeClr val="tx2"/>
              </a:solidFill>
              <a:latin typeface="Arial Rounded MT Bold"/>
              <a:cs typeface="Arial Rounded MT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Fomentar la adquisición de habilidades médicas y de enfermería previo o simultáneo al contacto real con el paciente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Complementar la enseñanza de habilidades en los profesionales sanitarios sin reemplazar la enseñanza con el paciente</a:t>
            </a:r>
          </a:p>
          <a:p>
            <a:endParaRPr lang="es-ES" sz="2000" dirty="0">
              <a:solidFill>
                <a:schemeClr val="tx2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96248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" y="270520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46665" y="1422399"/>
            <a:ext cx="35390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Objetivos del CSIM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57561" y="2269067"/>
            <a:ext cx="8073483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Lograr el aprendizaje de conceptos prácticos y teóricos mediante la simulación y el autoaprendizaje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Formación de profesionales en las técnicas más innovadoras del momento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Mejorar la capacidad en la toma de decisiones por los profesionales sanitarios</a:t>
            </a:r>
          </a:p>
          <a:p>
            <a:endParaRPr lang="es-ES" sz="2400" dirty="0">
              <a:solidFill>
                <a:srgbClr val="1F4E79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82045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685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4" y="64739"/>
            <a:ext cx="4322673" cy="97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43" y="149406"/>
            <a:ext cx="4166857" cy="8835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29732" y="1490132"/>
            <a:ext cx="353906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 Rounded MT Bold"/>
                <a:cs typeface="Arial Rounded MT Bold"/>
              </a:rPr>
              <a:t>Objetivos del CSIM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29734" y="2607733"/>
            <a:ext cx="768979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Realizar la evaluación del aprovechamiento académico de los profesionales y certificar la adquisición de habilidades clínicas entre los profesionales.</a:t>
            </a:r>
          </a:p>
          <a:p>
            <a:pPr algn="just"/>
            <a:endParaRPr lang="es-ES" sz="2400" dirty="0">
              <a:solidFill>
                <a:schemeClr val="tx2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84319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7"/>
            <a:ext cx="9144000" cy="75353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6" y="0"/>
            <a:ext cx="4063774" cy="9173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65" y="149406"/>
            <a:ext cx="3847413" cy="81579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97465" y="1337735"/>
            <a:ext cx="3166533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Funciones del CSIM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6506" y="2133601"/>
            <a:ext cx="830527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Promover actividades formativas multidisciplinares para profesionales H12O y Universidad</a:t>
            </a:r>
          </a:p>
          <a:p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Promover actividades docentes dirigidas a terceros externos al H12O para procurar recursos suficientes para la sostenibilidad del Centro</a:t>
            </a:r>
          </a:p>
          <a:p>
            <a:pPr marL="342900" indent="-342900">
              <a:buFont typeface="Arial"/>
              <a:buChar char="•"/>
            </a:pPr>
            <a:endParaRPr lang="es-ES" sz="2400" dirty="0">
              <a:solidFill>
                <a:srgbClr val="1F4E79"/>
              </a:solidFill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Desarrollar proyectos de Investigación e Innovación susceptibles de ser realizados en sus instalaciones</a:t>
            </a:r>
          </a:p>
        </p:txBody>
      </p:sp>
    </p:spTree>
    <p:extLst>
      <p:ext uri="{BB962C8B-B14F-4D97-AF65-F5344CB8AC3E}">
        <p14:creationId xmlns:p14="http://schemas.microsoft.com/office/powerpoint/2010/main" val="412547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4"/>
            <a:ext cx="9144000" cy="753533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6" y="0"/>
            <a:ext cx="4063774" cy="9173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65" y="149406"/>
            <a:ext cx="3847413" cy="81579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63600" y="1524000"/>
            <a:ext cx="3166533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 Rounded MT Bold"/>
                <a:cs typeface="Arial Rounded MT Bold"/>
              </a:rPr>
              <a:t>Funciones del CSIM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80532" y="2455333"/>
            <a:ext cx="7851246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sz="2000" dirty="0">
              <a:solidFill>
                <a:schemeClr val="tx2"/>
              </a:solidFill>
              <a:latin typeface="Arial Rounded MT Bold"/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>
                <a:solidFill>
                  <a:srgbClr val="1F4E79"/>
                </a:solidFill>
                <a:cs typeface="Arial Rounded MT Bold"/>
              </a:rPr>
              <a:t>Promover la seguridad en el cuidado de los pacientes mediante técnicas de conocimiento, aprendizaje, mejora de procesos.</a:t>
            </a:r>
          </a:p>
          <a:p>
            <a:endParaRPr lang="es-ES" sz="2000" dirty="0">
              <a:solidFill>
                <a:srgbClr val="1F4E79"/>
              </a:solidFill>
              <a:latin typeface="Arial Rounded MT Bold"/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endParaRPr lang="es-ES" sz="2000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63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440</Words>
  <Application>Microsoft Macintosh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Teresa Moral Pumarega</dc:creator>
  <cp:lastModifiedBy>Maria Teresa Moral Pumarega</cp:lastModifiedBy>
  <cp:revision>1</cp:revision>
  <dcterms:created xsi:type="dcterms:W3CDTF">2019-11-17T18:18:33Z</dcterms:created>
  <dcterms:modified xsi:type="dcterms:W3CDTF">2019-11-17T18:21:36Z</dcterms:modified>
</cp:coreProperties>
</file>