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9" r:id="rId3"/>
    <p:sldId id="300" r:id="rId4"/>
    <p:sldId id="296" r:id="rId5"/>
    <p:sldId id="329" r:id="rId6"/>
    <p:sldId id="290" r:id="rId7"/>
    <p:sldId id="299" r:id="rId8"/>
    <p:sldId id="322" r:id="rId9"/>
    <p:sldId id="334" r:id="rId10"/>
    <p:sldId id="335" r:id="rId11"/>
    <p:sldId id="336" r:id="rId12"/>
    <p:sldId id="338" r:id="rId13"/>
    <p:sldId id="297" r:id="rId14"/>
    <p:sldId id="302" r:id="rId15"/>
    <p:sldId id="339" r:id="rId16"/>
    <p:sldId id="327" r:id="rId17"/>
    <p:sldId id="326" r:id="rId18"/>
    <p:sldId id="312" r:id="rId19"/>
    <p:sldId id="304" r:id="rId20"/>
    <p:sldId id="303" r:id="rId21"/>
    <p:sldId id="340" r:id="rId22"/>
    <p:sldId id="295" r:id="rId23"/>
    <p:sldId id="301" r:id="rId24"/>
    <p:sldId id="317" r:id="rId25"/>
    <p:sldId id="316" r:id="rId26"/>
    <p:sldId id="337" r:id="rId27"/>
    <p:sldId id="298" r:id="rId28"/>
    <p:sldId id="318" r:id="rId29"/>
    <p:sldId id="313" r:id="rId30"/>
    <p:sldId id="328" r:id="rId31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80"/>
    <a:srgbClr val="DE8400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99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4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56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72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03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43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77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1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2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0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48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F9A9-F8C8-4DE8-B841-B3BE647D1D3B}" type="datetimeFigureOut">
              <a:rPr lang="es-ES" smtClean="0"/>
              <a:t>21/11/2019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9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tiff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65308"/>
            <a:ext cx="8648700" cy="200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5" y="152400"/>
            <a:ext cx="4677835" cy="10560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05" y="389783"/>
            <a:ext cx="3904978" cy="82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82165" y="1753709"/>
            <a:ext cx="6117062" cy="1656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Centro de Simulación y Formación </a:t>
            </a:r>
          </a:p>
          <a:p>
            <a:pPr algn="ctr"/>
            <a:r>
              <a:rPr lang="es-ES" sz="3200" b="1" dirty="0">
                <a:solidFill>
                  <a:srgbClr val="0070C0"/>
                </a:solidFill>
              </a:rPr>
              <a:t>H12O</a:t>
            </a:r>
          </a:p>
          <a:p>
            <a:pPr algn="ctr"/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CS</a:t>
            </a:r>
            <a:r>
              <a:rPr lang="es-ES" sz="3600" b="1" i="1" dirty="0">
                <a:solidFill>
                  <a:srgbClr val="DE8400"/>
                </a:solidFill>
                <a:latin typeface="Arial Rounded MT Bold"/>
                <a:cs typeface="Arial Rounded MT Bold"/>
              </a:rPr>
              <a:t>I</a:t>
            </a:r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M H</a:t>
            </a:r>
            <a:r>
              <a:rPr lang="es-ES" sz="3600" b="1" i="1" dirty="0">
                <a:solidFill>
                  <a:srgbClr val="DE8400"/>
                </a:solidFill>
                <a:latin typeface="Arial Rounded MT Bold"/>
                <a:cs typeface="Arial Rounded MT Bold"/>
              </a:rPr>
              <a:t>12</a:t>
            </a:r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02659" y="6092140"/>
            <a:ext cx="342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DE84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r"/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Madrid, 21 Noviembre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2019</a:t>
            </a:r>
          </a:p>
        </p:txBody>
      </p:sp>
      <p:pic>
        <p:nvPicPr>
          <p:cNvPr id="2" name="Imagen 1" descr="CSIM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7" y="3736897"/>
            <a:ext cx="3337517" cy="25031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CSIM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44" y="3758993"/>
            <a:ext cx="3189248" cy="2391936"/>
          </a:xfrm>
          <a:prstGeom prst="rect">
            <a:avLst/>
          </a:prstGeom>
          <a:ln>
            <a:solidFill>
              <a:srgbClr val="44546A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20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949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F49BCD11-163B-954E-B07F-70E1CB81BA6B}"/>
              </a:ext>
            </a:extLst>
          </p:cNvPr>
          <p:cNvSpPr txBox="1">
            <a:spLocks/>
          </p:cNvSpPr>
          <p:nvPr/>
        </p:nvSpPr>
        <p:spPr>
          <a:xfrm>
            <a:off x="1225176" y="1434353"/>
            <a:ext cx="6499412" cy="5229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Curso RCP Pediátrica (12 -13 Nov 2019)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073EC141-31E4-9545-879A-2EA1897F9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19" y="2597944"/>
            <a:ext cx="6814859" cy="250207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055653" y="5649863"/>
            <a:ext cx="51920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 Rounded MT Bold"/>
                <a:cs typeface="Arial Rounded MT Bold"/>
              </a:rPr>
              <a:t>Valoración satisfacción del curso: 9,7 puntos</a:t>
            </a:r>
          </a:p>
        </p:txBody>
      </p:sp>
    </p:spTree>
    <p:extLst>
      <p:ext uri="{BB962C8B-B14F-4D97-AF65-F5344CB8AC3E}">
        <p14:creationId xmlns:p14="http://schemas.microsoft.com/office/powerpoint/2010/main" val="38004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93725" y="1212907"/>
            <a:ext cx="595655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Curso RCP neonatal CAM ( 19-20 Nov)</a:t>
            </a:r>
          </a:p>
        </p:txBody>
      </p:sp>
      <p:pic>
        <p:nvPicPr>
          <p:cNvPr id="5" name="Imagen 4" descr="Neo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6167" y="1660041"/>
            <a:ext cx="2353602" cy="2961101"/>
          </a:xfrm>
          <a:prstGeom prst="rect">
            <a:avLst/>
          </a:prstGeom>
          <a:ln>
            <a:solidFill>
              <a:srgbClr val="1F4E79"/>
            </a:solidFill>
          </a:ln>
        </p:spPr>
      </p:pic>
      <p:pic>
        <p:nvPicPr>
          <p:cNvPr id="7" name="Imagen 6" descr="Neo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2" y="4402140"/>
            <a:ext cx="2927647" cy="1807882"/>
          </a:xfrm>
          <a:prstGeom prst="rect">
            <a:avLst/>
          </a:prstGeom>
          <a:ln>
            <a:solidFill>
              <a:srgbClr val="1F4E79"/>
            </a:solidFill>
          </a:ln>
        </p:spPr>
      </p:pic>
      <p:pic>
        <p:nvPicPr>
          <p:cNvPr id="9" name="Imagen 8" descr="Curso Neo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15" y="4403557"/>
            <a:ext cx="2927647" cy="1823224"/>
          </a:xfrm>
          <a:prstGeom prst="rect">
            <a:avLst/>
          </a:prstGeom>
          <a:ln>
            <a:solidFill>
              <a:srgbClr val="1F4E7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CA510D-D940-3F49-A121-DCF4F3D28E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8" y="1900202"/>
            <a:ext cx="2961101" cy="24142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8BA2314-FFE0-D741-B89C-5B808015D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25" y="1930537"/>
            <a:ext cx="2683131" cy="2383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27CDA19-1999-B54A-9CB8-C2934194D5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64" y="4402139"/>
            <a:ext cx="2683130" cy="184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6BDDCFC-4E36-4172-B333-813A160C504E}"/>
              </a:ext>
            </a:extLst>
          </p:cNvPr>
          <p:cNvSpPr txBox="1"/>
          <p:nvPr/>
        </p:nvSpPr>
        <p:spPr>
          <a:xfrm>
            <a:off x="3067024" y="1309565"/>
            <a:ext cx="5754781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FUNCIONAMIENTO DE SIMULACIÓN E INSTALACIONES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/>
                <a:cs typeface="Arial Rounded MT Bold"/>
              </a:rPr>
              <a:t>Curso RCP neonatal CAM (19-20 Nov)</a:t>
            </a:r>
            <a:endParaRPr lang="es-ES" sz="1600" b="1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13E4DA0-86A4-43DD-96B4-2F33A809D30E}"/>
              </a:ext>
            </a:extLst>
          </p:cNvPr>
          <p:cNvSpPr txBox="1"/>
          <p:nvPr/>
        </p:nvSpPr>
        <p:spPr>
          <a:xfrm>
            <a:off x="322195" y="2384663"/>
            <a:ext cx="8655728" cy="375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Salón </a:t>
            </a: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de actos: 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Espacio y audio correcto </a:t>
            </a:r>
          </a:p>
          <a:p>
            <a:pPr lvl="0"/>
            <a:endParaRPr lang="es-ES_tradnl" sz="2000" b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Sala de simulación </a:t>
            </a: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2 y 3</a:t>
            </a: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 Espacio </a:t>
            </a:r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correcto. </a:t>
            </a:r>
            <a:r>
              <a:rPr lang="es-ES_tradnl" i="1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Mejorar sonido y  cámara. Avisados Técnicos Medical Simulator.</a:t>
            </a:r>
            <a:endParaRPr lang="es-ES_tradnl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Sala de control: 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Espacio </a:t>
            </a:r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correcto, </a:t>
            </a:r>
            <a:r>
              <a:rPr lang="es-ES_tradnl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mejorar sonido, ajuste alguna cámara.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Sala de </a:t>
            </a:r>
            <a:r>
              <a:rPr lang="es-ES_tradnl" sz="2000" b="1" dirty="0" err="1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debriefing</a:t>
            </a: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2: 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usada como taller, correcto para 8 alumnos y 2 </a:t>
            </a:r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instructores. </a:t>
            </a:r>
            <a:endParaRPr lang="es-ES" sz="2000" i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lvl="0" algn="just"/>
            <a:endParaRPr lang="es-ES_tradnl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Valoración de la actividad e INSTALACIONES por alumnos: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Puntuación MUY POSITIVA de evaluación en encuestas de satisfacción. </a:t>
            </a:r>
            <a:r>
              <a:rPr lang="es-ES_tradnl" sz="2000" dirty="0">
                <a:solidFill>
                  <a:srgbClr val="002060"/>
                </a:solidFill>
                <a:cs typeface="Arial Rounded MT Bold"/>
              </a:rPr>
              <a:t>Puntuación: </a:t>
            </a:r>
            <a:r>
              <a:rPr lang="es-ES_tradnl" sz="2000" dirty="0" smtClean="0">
                <a:solidFill>
                  <a:srgbClr val="002060"/>
                </a:solidFill>
                <a:cs typeface="Arial Rounded MT Bold"/>
              </a:rPr>
              <a:t>9,8</a:t>
            </a:r>
            <a:endParaRPr lang="es-ES_tradnl" sz="2000" dirty="0">
              <a:solidFill>
                <a:srgbClr val="002060"/>
              </a:solidFill>
              <a:cs typeface="Arial Rounded MT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652724-3E75-3749-BB25-0BD95F29E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5" y="1032934"/>
            <a:ext cx="1872708" cy="13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891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66195" y="1489138"/>
            <a:ext cx="55710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2. Programación actividades 2020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08921" y="2392072"/>
            <a:ext cx="7443196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Contacto con Unidades y Servicios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(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mails Jefes Servicio 19/11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Programación actividades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Plan de Simulación de cada especialidad para futuras actividades</a:t>
            </a:r>
          </a:p>
          <a:p>
            <a:pPr marL="342900" indent="-342900">
              <a:buFont typeface="Arial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Planning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en curso </a:t>
            </a:r>
            <a:endParaRPr lang="es-ES" sz="2400" i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*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actividades internas Hospital, Facultad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*actividades externas 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Solicitadas en proceso de aceptación y gestión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Dependientes de préstamo y gestión de material</a:t>
            </a:r>
          </a:p>
        </p:txBody>
      </p:sp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83419" y="1167484"/>
            <a:ext cx="623558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Planning</a:t>
            </a:r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parcial Actividades </a:t>
            </a:r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CSIM 2020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161884"/>
              </p:ext>
            </p:extLst>
          </p:nvPr>
        </p:nvGraphicFramePr>
        <p:xfrm>
          <a:off x="1203181" y="1920812"/>
          <a:ext cx="6396064" cy="4378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326"/>
                <a:gridCol w="1320981"/>
                <a:gridCol w="392520"/>
                <a:gridCol w="3162806"/>
                <a:gridCol w="1157431"/>
              </a:tblGrid>
              <a:tr h="264404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Centro de Formación y Simulación Virtual. 2020</a:t>
                      </a:r>
                      <a:endParaRPr lang="es-E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2568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Nº Orden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FECHA FORMACIÓN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Nº DIAS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DESCRIPCION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SERVICIO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26-27-28 marzo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3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Curso ATIP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Cirugía pediátrica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20 y 21 febrero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Tactical Emergency Casualty Care (TECC)-4 Ediciones al año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Cirugía Torácica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3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25 y 26 mayo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Tactical Emergency Casualty Care (TECC)-4 Ediciones al año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Cirugía Torácica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4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10 y 11 septiembre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Tactical Emergency Casualty Care (TECC)-4 Ediciones al año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Cirugía Torácica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5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5 y 6 noviembre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Tactical Emergency Casualty Care (TECC)-4 Ediciones al año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Cirugía Torácica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6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Del 22 enero a 29 abril 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90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Asignatura Optativa: Cirugía pediátrica y neonatal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Facultad Medicina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7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13 enero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Manejo de heridos en incidentes intencionados con múltiples víctimas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Cirugía Torácica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8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25 marzo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Taller vías difíciles ecoguiadas en prematuros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Neonatología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9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25 marzo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Taller de sedo-analgesia en prematuros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Neonatología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26 y 27 marzo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Cambios arquitectónicos en unidades neonatales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Neonatología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11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Abril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Taller FINE 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Neonatología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Pdte.Fecha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RCP neonatal Residentes R2 CAM</a:t>
                      </a:r>
                      <a:endParaRPr lang="pt-B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Neonatología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13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Noviembre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RCP neonatal Residentes R2 CAM</a:t>
                      </a:r>
                      <a:endParaRPr lang="pt-B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Neonatología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14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En duda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Taller FINE 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Neonatología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15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Ultimo trimestre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Curso de asistencia respiratoria Neonatal plus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Neonatología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16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Diciembre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Talleres Neo Curso solidario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Neonatología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17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Mayo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Curso de ventilación mecánica no invasiva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Neumología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18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Aún sin fecha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Curso para cuidadores de ELA</a:t>
                      </a:r>
                      <a:endParaRPr lang="pt-B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Neumología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24929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19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Aún sin fecha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Medidas de Protección de los profesionales frente a Agentes Biológicos tipo IV...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Prevención Riesgos Laborales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24929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Del 24 al 27 marzo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4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Curso de Cirugía robótica / laparoscopia con simulación en animal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Cirugía general y digestivo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21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Sin fecha aún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Taller de Monitorización hemodinámica para enfermería y auxiliares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Pediatría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Mayo 2020 (aún sin fecha)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Taller Monitorización de gasto cardíaco con Monitor MostCare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Pediatría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24929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23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1 vez/mes (3º miércoles mes)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Talleres Ecocardiografía con Simulador VIMEDIX para residentes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Pediatría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24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26-27 febrero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SEDUCIP (Cursos externos)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Pediatría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25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25-26 noviembre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Curso ecografía del paciente crítico (curso externo)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Pediatría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26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22-23-24 septiembre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3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RCP R1 (curso mixto:interno y externo)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Pediatría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  <a:tr h="128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27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22 octubre 2020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1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Ecocardiografía Transesofágico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Pediatría</a:t>
                      </a:r>
                      <a:endParaRPr lang="es-E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9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44" y="296333"/>
            <a:ext cx="9144000" cy="67902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4" y="0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0399" y="1253065"/>
            <a:ext cx="585893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3.Organigrama y Gestión del Centro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6601" y="2121250"/>
            <a:ext cx="2963333" cy="461665"/>
          </a:xfrm>
          <a:prstGeom prst="rect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4546A"/>
                </a:solidFill>
                <a:cs typeface="Arial Rounded MT Bold"/>
              </a:rPr>
              <a:t>Dirección Gerencia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43725" y="3377737"/>
            <a:ext cx="225213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4546A"/>
                </a:solidFill>
                <a:cs typeface="Arial Rounded MT Bold"/>
              </a:rPr>
              <a:t>Coordinadores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*Científico-técnico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*Operativo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995131" y="3450361"/>
            <a:ext cx="31349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4546A"/>
                </a:solidFill>
                <a:cs typeface="Arial Rounded MT Bold"/>
              </a:rPr>
              <a:t>Comité científico-técnico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48144" y="4008321"/>
            <a:ext cx="2743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4546A"/>
                </a:solidFill>
                <a:cs typeface="Arial Rounded MT Bold"/>
              </a:rPr>
              <a:t>Personal de Gestión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*técnico informático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*gestor administrativo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555067" y="2121250"/>
            <a:ext cx="4337824" cy="46166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4546A"/>
                </a:solidFill>
                <a:cs typeface="Arial Rounded MT Bold"/>
              </a:rPr>
              <a:t>F. Investigación Biomédica i+12</a:t>
            </a:r>
          </a:p>
        </p:txBody>
      </p:sp>
      <p:sp>
        <p:nvSpPr>
          <p:cNvPr id="7" name="Flecha izquierda y derecha 6"/>
          <p:cNvSpPr/>
          <p:nvPr/>
        </p:nvSpPr>
        <p:spPr>
          <a:xfrm>
            <a:off x="3940923" y="2276586"/>
            <a:ext cx="474133" cy="203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izquierda y derecha 21"/>
          <p:cNvSpPr/>
          <p:nvPr/>
        </p:nvSpPr>
        <p:spPr>
          <a:xfrm>
            <a:off x="3437467" y="3691467"/>
            <a:ext cx="474133" cy="203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izquierda y derecha 22"/>
          <p:cNvSpPr/>
          <p:nvPr/>
        </p:nvSpPr>
        <p:spPr>
          <a:xfrm rot="5400000">
            <a:off x="7311073" y="3042104"/>
            <a:ext cx="1083732" cy="42333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izquierda y derecha 23"/>
          <p:cNvSpPr/>
          <p:nvPr/>
        </p:nvSpPr>
        <p:spPr>
          <a:xfrm rot="5400000">
            <a:off x="5317068" y="2810936"/>
            <a:ext cx="491062" cy="254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izquierda y derecha 24"/>
          <p:cNvSpPr/>
          <p:nvPr/>
        </p:nvSpPr>
        <p:spPr>
          <a:xfrm rot="5400000">
            <a:off x="2540001" y="2743203"/>
            <a:ext cx="491062" cy="254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/>
          <p:cNvSpPr/>
          <p:nvPr/>
        </p:nvSpPr>
        <p:spPr>
          <a:xfrm rot="16200000">
            <a:off x="3937001" y="110069"/>
            <a:ext cx="220134" cy="6366930"/>
          </a:xfrm>
          <a:prstGeom prst="rightBracket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516464" y="5583710"/>
            <a:ext cx="38354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¿Personal de apoyo (auxiliar, celador)?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16465" y="4856315"/>
            <a:ext cx="40555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44546A"/>
                </a:solidFill>
                <a:cs typeface="Arial Rounded MT Bold"/>
              </a:rPr>
              <a:t>¿Colaboradores docentes en Simulación diferentes especialidades?</a:t>
            </a:r>
          </a:p>
        </p:txBody>
      </p:sp>
    </p:spTree>
    <p:extLst>
      <p:ext uri="{BB962C8B-B14F-4D97-AF65-F5344CB8AC3E}">
        <p14:creationId xmlns:p14="http://schemas.microsoft.com/office/powerpoint/2010/main" val="8335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8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6153" y="1377795"/>
            <a:ext cx="720265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Personal de Gestión CSIM H12O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16152" y="2896494"/>
            <a:ext cx="72026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E75B6"/>
                </a:solidFill>
                <a:cs typeface="Arial Rounded MT Bold"/>
              </a:rPr>
              <a:t>TECNICO INFORMATICO: David Rubio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E75B6"/>
                </a:solidFill>
                <a:cs typeface="Arial Rounded MT Bold"/>
              </a:rPr>
              <a:t>GESTOR ADMINISTRATIVO: Eva María Carrizo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5833BE-D7E5-E342-A543-8E17348AFE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02" y="3771997"/>
            <a:ext cx="2009506" cy="15625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5714E8-05EF-064A-9726-4D452E43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64" y="3787938"/>
            <a:ext cx="2311827" cy="151205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4" name="CuadroTexto 2">
            <a:extLst>
              <a:ext uri="{FF2B5EF4-FFF2-40B4-BE49-F238E27FC236}">
                <a16:creationId xmlns:a16="http://schemas.microsoft.com/office/drawing/2014/main" xmlns="" id="{6F0C0077-AAA2-0040-AD01-56C9CFA3BFC0}"/>
              </a:ext>
            </a:extLst>
          </p:cNvPr>
          <p:cNvSpPr txBox="1"/>
          <p:nvPr/>
        </p:nvSpPr>
        <p:spPr>
          <a:xfrm>
            <a:off x="1116152" y="2191751"/>
            <a:ext cx="720265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cs typeface="Arial Rounded MT Bold"/>
              </a:rPr>
              <a:t>DIRECCIÓN FUNDACIÓN H12O: Mar López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231D8B-D97C-A546-AAB1-7C94037D65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" y="3756057"/>
            <a:ext cx="2626702" cy="154394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8261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8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6153" y="1377795"/>
            <a:ext cx="720265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Miembros Coordinadores  CSIM H12O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56938" y="2416573"/>
            <a:ext cx="72026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E75B6"/>
                </a:solidFill>
                <a:cs typeface="Arial Rounded MT Bold"/>
              </a:rPr>
              <a:t>Coordinador CIENTIFICO-TECNICO: </a:t>
            </a:r>
            <a:r>
              <a:rPr lang="es-ES" sz="2000" dirty="0" err="1">
                <a:solidFill>
                  <a:srgbClr val="2E75B6"/>
                </a:solidFill>
                <a:cs typeface="Arial Rounded MT Bold"/>
              </a:rPr>
              <a:t>Dario</a:t>
            </a:r>
            <a:r>
              <a:rPr lang="es-ES" sz="2000" dirty="0">
                <a:solidFill>
                  <a:srgbClr val="2E75B6"/>
                </a:solidFill>
                <a:cs typeface="Arial Rounded MT Bold"/>
              </a:rPr>
              <a:t> Toral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E75B6"/>
                </a:solidFill>
                <a:cs typeface="Arial Rounded MT Bold"/>
              </a:rPr>
              <a:t>Coordinador OPERATIVO: Javier Sánchez Chillón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44A95-7613-C344-B418-F8FF756FD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79" y="3299248"/>
            <a:ext cx="3716441" cy="263330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51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8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6153" y="1377795"/>
            <a:ext cx="720265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Miembros del Comité Técnico CSIM H12O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36858" y="2255760"/>
            <a:ext cx="7684199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Maria Isabel Real Navacerrada (Anestesia)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Javier Sayas Catalán (Neumología)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Victoria Ramos Casado (UCIP)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Roberto Martín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Asenjo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 (Cardiología)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José Carlos García Meneses Pardo (Cirugía Torácica)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Laura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Forcén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 (Ginecología/Obstetricia)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Maria Teresa Moral Pumarega (Neonatología, UCIN)</a:t>
            </a: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8955BA1-9F36-C349-8329-BF3BAB972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531" y="4760147"/>
            <a:ext cx="2224176" cy="1482784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30594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66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11198" y="1973848"/>
            <a:ext cx="7830636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Reuniones periódicas (Emisión Actas)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Reunión inicial 17/10/2019: Aceptación de todos los miembros 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*Reuniones de trabajo: 7, 14 Nov de 2019</a:t>
            </a:r>
          </a:p>
          <a:p>
            <a:pPr marL="285750" indent="-285750">
              <a:buFontTx/>
              <a:buChar char="•"/>
            </a:pPr>
            <a:endParaRPr lang="es-ES" dirty="0">
              <a:solidFill>
                <a:schemeClr val="tx2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1198" y="1331586"/>
            <a:ext cx="783063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Creación y Trabajo del Comité Técnico CSIM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83693A-54BE-9048-B74E-D975F683F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69" y="3429000"/>
            <a:ext cx="3135548" cy="2684363"/>
          </a:xfrm>
          <a:prstGeom prst="rect">
            <a:avLst/>
          </a:prstGeom>
          <a:ln>
            <a:solidFill>
              <a:srgbClr val="00808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E5E5EE-5BFB-784F-BEC2-1696D43937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3429000"/>
            <a:ext cx="2897014" cy="2664088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4659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55700"/>
            <a:ext cx="8060267" cy="4526150"/>
          </a:xfrm>
          <a:prstGeom prst="rect">
            <a:avLst/>
          </a:prstGeom>
          <a:ln>
            <a:solidFill>
              <a:srgbClr val="1F4E79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37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03250" y="1950313"/>
            <a:ext cx="66795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800000"/>
                </a:solidFill>
                <a:cs typeface="Arial Rounded MT Bold"/>
              </a:rPr>
              <a:t>Modificación del documento de solicitud de actividades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03249" y="2598642"/>
            <a:ext cx="66795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Acceso a  CSIM desde Intranet para solicitud interna</a:t>
            </a: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     (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pendiente de aprobación, Dirección Gerencia)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indent="-285750">
              <a:buFontTx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Envío por correo desde Centro en solicitud externa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5866" y="1253067"/>
            <a:ext cx="699883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pic>
        <p:nvPicPr>
          <p:cNvPr id="5" name="Imagen 4" descr="Correo CSI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9" y="4259358"/>
            <a:ext cx="4382429" cy="737487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ABA152-683A-3C46-8BDC-4D715EE5A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87" y="3933996"/>
            <a:ext cx="2161942" cy="25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1B5FCA3-B606-B544-BAB6-520F7338C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0" y="399701"/>
            <a:ext cx="3956636" cy="54872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9327B3-E5DD-1041-82DD-F7523A670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70" y="399701"/>
            <a:ext cx="3583511" cy="54872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BA9F92-D802-C140-83DA-075FDB9FCEB1}"/>
              </a:ext>
            </a:extLst>
          </p:cNvPr>
          <p:cNvSpPr txBox="1"/>
          <p:nvPr/>
        </p:nvSpPr>
        <p:spPr>
          <a:xfrm>
            <a:off x="3445727" y="6088967"/>
            <a:ext cx="366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Añadir logo,</a:t>
            </a:r>
          </a:p>
        </p:txBody>
      </p:sp>
    </p:spTree>
    <p:extLst>
      <p:ext uri="{BB962C8B-B14F-4D97-AF65-F5344CB8AC3E}">
        <p14:creationId xmlns:p14="http://schemas.microsoft.com/office/powerpoint/2010/main" val="27007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42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56733" y="1213569"/>
            <a:ext cx="723053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5259" y="1840579"/>
            <a:ext cx="8240751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Gestión de solicitud: </a:t>
            </a:r>
            <a:r>
              <a:rPr lang="es-ES" sz="2400" b="1" dirty="0">
                <a:solidFill>
                  <a:srgbClr val="800000"/>
                </a:solidFill>
                <a:cs typeface="Arial Rounded MT Bold"/>
              </a:rPr>
              <a:t>3 pasos</a:t>
            </a:r>
          </a:p>
          <a:p>
            <a:endParaRPr lang="es-ES" sz="2000" dirty="0">
              <a:solidFill>
                <a:srgbClr val="800000"/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Recepción administrativa y envío a coordinadores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Valoración de presupuesto inicial</a:t>
            </a:r>
          </a:p>
          <a:p>
            <a:pPr lvl="1"/>
            <a:endParaRPr lang="es-ES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Envío a comité para valoración y aceptación (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Ver Plazos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Según línea estratégica, tipo curso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Valoración científica </a:t>
            </a:r>
          </a:p>
          <a:p>
            <a:pPr lvl="1"/>
            <a:endParaRPr lang="es-ES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Si aceptación global: visita director curso al Centro y presupuesto final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i="1" dirty="0">
                <a:solidFill>
                  <a:srgbClr val="FF0000"/>
                </a:solidFill>
                <a:cs typeface="Arial Rounded MT Bold"/>
              </a:rPr>
              <a:t>Modificación de las Tarifas</a:t>
            </a:r>
            <a:r>
              <a:rPr lang="es-ES" dirty="0">
                <a:solidFill>
                  <a:srgbClr val="FF0000"/>
                </a:solidFill>
                <a:cs typeface="Arial Rounded MT Bold"/>
              </a:rPr>
              <a:t>: 20% en función de inscripción del curso (</a:t>
            </a:r>
            <a:r>
              <a:rPr lang="es-ES" i="1" dirty="0">
                <a:solidFill>
                  <a:srgbClr val="FF0000"/>
                </a:solidFill>
                <a:cs typeface="Arial Rounded MT Bold"/>
              </a:rPr>
              <a:t>pendiente de aprobación Dirección Gerencia)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Evaluación en primer año, modificaciones.</a:t>
            </a:r>
          </a:p>
          <a:p>
            <a:pPr marL="285750" indent="-285750">
              <a:buFontTx/>
              <a:buChar char="•"/>
            </a:pPr>
            <a:endParaRPr lang="es-ES" i="1" dirty="0">
              <a:solidFill>
                <a:schemeClr val="accent1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93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5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48266" y="1558844"/>
            <a:ext cx="72474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58618" y="2479749"/>
            <a:ext cx="7593568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cs typeface="Arial Rounded MT Bold"/>
              </a:rPr>
              <a:t>Plazos</a:t>
            </a: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:</a:t>
            </a:r>
          </a:p>
          <a:p>
            <a:endParaRPr lang="es-ES" sz="2000" dirty="0">
              <a:solidFill>
                <a:srgbClr val="1F4E79"/>
              </a:solidFill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Cursos no gratuitos o externos: </a:t>
            </a:r>
            <a:r>
              <a:rPr lang="es-ES" sz="2000" i="1" dirty="0">
                <a:solidFill>
                  <a:srgbClr val="FF6600"/>
                </a:solidFill>
                <a:cs typeface="Arial Rounded MT Bold"/>
              </a:rPr>
              <a:t>&gt; 3 meses </a:t>
            </a: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de antelación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Cursos internos o gratuitos: </a:t>
            </a:r>
            <a:r>
              <a:rPr lang="es-ES" sz="2000" i="1" dirty="0">
                <a:solidFill>
                  <a:srgbClr val="FF6600"/>
                </a:solidFill>
                <a:cs typeface="Arial Rounded MT Bold"/>
              </a:rPr>
              <a:t>1-3 meses</a:t>
            </a:r>
          </a:p>
          <a:p>
            <a:pPr marL="285750" indent="-285750">
              <a:buFont typeface="Arial"/>
              <a:buChar char="•"/>
            </a:pPr>
            <a:endParaRPr lang="es-ES" sz="2000" dirty="0">
              <a:solidFill>
                <a:srgbClr val="1F4E79"/>
              </a:solidFill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Formación continuada </a:t>
            </a:r>
            <a:r>
              <a:rPr lang="es-ES" sz="2000" i="1" dirty="0">
                <a:solidFill>
                  <a:srgbClr val="1F4E79"/>
                </a:solidFill>
                <a:cs typeface="Arial Rounded MT Bold"/>
              </a:rPr>
              <a:t>periódica</a:t>
            </a: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 de las Unidades: adaptable a los espacios y fechas.</a:t>
            </a:r>
          </a:p>
          <a:p>
            <a:pPr marL="285750" indent="-285750">
              <a:buFont typeface="Arial"/>
              <a:buChar char="•"/>
            </a:pPr>
            <a:endParaRPr lang="es-ES" sz="2000" dirty="0">
              <a:solidFill>
                <a:srgbClr val="1F4E79"/>
              </a:solidFill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Formación estudiantes teórica/práctica </a:t>
            </a:r>
            <a:r>
              <a:rPr lang="es-ES" sz="2000" i="1" dirty="0">
                <a:solidFill>
                  <a:srgbClr val="1F4E79"/>
                </a:solidFill>
                <a:cs typeface="Arial Rounded MT Bold"/>
              </a:rPr>
              <a:t>periódica</a:t>
            </a: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: adaptable a espacios y fechas</a:t>
            </a:r>
          </a:p>
        </p:txBody>
      </p:sp>
    </p:spTree>
    <p:extLst>
      <p:ext uri="{BB962C8B-B14F-4D97-AF65-F5344CB8AC3E}">
        <p14:creationId xmlns:p14="http://schemas.microsoft.com/office/powerpoint/2010/main" val="42182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4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7465" y="1665444"/>
            <a:ext cx="72474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48660" y="2583827"/>
            <a:ext cx="780626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cs typeface="Arial Rounded MT Bold"/>
              </a:rPr>
              <a:t>Plazos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</a:t>
            </a: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Respuesta de valoración y aceptación por el comité  </a:t>
            </a:r>
            <a:r>
              <a:rPr lang="es-ES" sz="2000" i="1" dirty="0">
                <a:solidFill>
                  <a:srgbClr val="FF6600"/>
                </a:solidFill>
                <a:cs typeface="Arial Rounded MT Bold"/>
              </a:rPr>
              <a:t>antes de 2 semanas</a:t>
            </a:r>
          </a:p>
          <a:p>
            <a:endParaRPr lang="es-ES" sz="2000" i="1" dirty="0">
              <a:solidFill>
                <a:srgbClr val="FF6600"/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Cursos externos, financiados, acuerdos con empresas: gestión individualizada (coordinadores, Fundación)</a:t>
            </a:r>
          </a:p>
          <a:p>
            <a:pPr marL="342900" indent="-342900">
              <a:buFont typeface="Arial"/>
              <a:buChar char="•"/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Cursos, talleres internos: gestión más ágil</a:t>
            </a:r>
          </a:p>
        </p:txBody>
      </p:sp>
    </p:spTree>
    <p:extLst>
      <p:ext uri="{BB962C8B-B14F-4D97-AF65-F5344CB8AC3E}">
        <p14:creationId xmlns:p14="http://schemas.microsoft.com/office/powerpoint/2010/main" val="1900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287454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04525" y="1969634"/>
            <a:ext cx="5450587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2000" dirty="0">
              <a:solidFill>
                <a:schemeClr val="tx2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Tx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Creación de Grupo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WhasApp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(17/10/2019) </a:t>
            </a:r>
          </a:p>
          <a:p>
            <a:pPr marL="742950" lvl="1" indent="-285750">
              <a:buFontTx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comunicación ágil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(234 mensajes) </a:t>
            </a:r>
          </a:p>
          <a:p>
            <a:pPr marL="285750" indent="-285750">
              <a:buFontTx/>
              <a:buChar char="•"/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Fase de pensar y crear Logo CSIM  ( propuestas)</a:t>
            </a:r>
          </a:p>
          <a:p>
            <a:pPr marL="342900" indent="-342900">
              <a:buFont typeface="Arial"/>
              <a:buChar char="•"/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Formación interna: </a:t>
            </a:r>
          </a:p>
          <a:p>
            <a:pPr marL="800100" lvl="1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Curso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line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debreifing</a:t>
            </a: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800100" lvl="1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Otros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21984" y="1270451"/>
            <a:ext cx="520400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Creación y Formación del Comité</a:t>
            </a:r>
          </a:p>
        </p:txBody>
      </p:sp>
      <p:pic>
        <p:nvPicPr>
          <p:cNvPr id="7" name="Imagen 6" descr="Logo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96" y="1981301"/>
            <a:ext cx="2324964" cy="1743722"/>
          </a:xfrm>
          <a:prstGeom prst="rect">
            <a:avLst/>
          </a:prstGeom>
          <a:ln w="12700" cmpd="sng">
            <a:solidFill>
              <a:schemeClr val="accent5"/>
            </a:solidFill>
          </a:ln>
        </p:spPr>
      </p:pic>
      <p:pic>
        <p:nvPicPr>
          <p:cNvPr id="3" name="Imagen 2" descr="D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" y="5257800"/>
            <a:ext cx="5415879" cy="882875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6" name="Flecha curvada hacia la izquierda 5"/>
          <p:cNvSpPr/>
          <p:nvPr/>
        </p:nvSpPr>
        <p:spPr>
          <a:xfrm>
            <a:off x="4792133" y="4707467"/>
            <a:ext cx="999066" cy="69426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Imagen 7" descr="Logo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97" y="3879378"/>
            <a:ext cx="2324964" cy="1656177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55708A-FC61-8B4D-93C1-4D7B57313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28" y="5637223"/>
            <a:ext cx="849135" cy="6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92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67825" y="1301975"/>
            <a:ext cx="5065059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atin typeface="Arial Rounded MT Bold"/>
                <a:cs typeface="Arial Rounded MT Bold"/>
              </a:rPr>
              <a:t>4. Jornada de Puertas abiertas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67825" y="2105674"/>
            <a:ext cx="7250624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Planificación en la reunión ( Gerente)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*fechas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*organización </a:t>
            </a: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D60534-350F-9144-B032-56F0C3BCE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23" y="1245044"/>
            <a:ext cx="1822026" cy="7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34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8933" y="1610659"/>
            <a:ext cx="36914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5. Propuestas futuras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41866" y="2216484"/>
            <a:ext cx="8060267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i="1" dirty="0">
                <a:solidFill>
                  <a:srgbClr val="800000"/>
                </a:solidFill>
                <a:latin typeface="Arial Rounded MT Bold"/>
                <a:cs typeface="Arial Rounded MT Bold"/>
              </a:rPr>
              <a:t>Para aprobación por Gerencia:</a:t>
            </a:r>
          </a:p>
          <a:p>
            <a:endParaRPr lang="es-ES" sz="2000" i="1" dirty="0">
              <a:solidFill>
                <a:srgbClr val="800000"/>
              </a:solidFill>
              <a:latin typeface="Arial Rounded MT Bold"/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Acceso del CSIM en Intranet y página web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Acceso al Centro (tarjetas Comité  y timbre externo)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Pantalla en la entrada (información de actividades)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Gestión de la cesión de material de simulación al Centro (inventario)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Aprobación de la actualización de software del simulador y modalidad de financiación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Pijamas específicos en el CSIM,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¿desechables azules? ¿máquina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dispensadora?</a:t>
            </a:r>
          </a:p>
          <a:p>
            <a:endParaRPr lang="es-ES" sz="2000" dirty="0">
              <a:solidFill>
                <a:srgbClr val="44546A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7" name="Imagen 1" descr="CSIM3.jpg">
            <a:extLst>
              <a:ext uri="{FF2B5EF4-FFF2-40B4-BE49-F238E27FC236}">
                <a16:creationId xmlns:a16="http://schemas.microsoft.com/office/drawing/2014/main" xmlns="" id="{4DBA6F87-6E43-0146-82BE-55F4E535B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97" y="2216484"/>
            <a:ext cx="1765817" cy="991574"/>
          </a:xfrm>
          <a:prstGeom prst="rect">
            <a:avLst/>
          </a:prstGeom>
          <a:ln>
            <a:solidFill>
              <a:srgbClr val="1F4E79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40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65364" y="1487300"/>
            <a:ext cx="481113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Propuestas futuras: ALIANZAS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4074" y="2285966"/>
            <a:ext cx="7728207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i="1" dirty="0">
                <a:solidFill>
                  <a:srgbClr val="800000"/>
                </a:solidFill>
                <a:cs typeface="Arial Rounded MT Bold"/>
              </a:rPr>
              <a:t>Internas del comité y coordinadores</a:t>
            </a:r>
            <a:r>
              <a:rPr lang="es-ES" sz="2000" dirty="0">
                <a:solidFill>
                  <a:srgbClr val="800000"/>
                </a:solidFill>
                <a:cs typeface="Arial Rounded MT Bold"/>
              </a:rPr>
              <a:t>: </a:t>
            </a:r>
          </a:p>
          <a:p>
            <a:endParaRPr lang="es-ES" sz="2000" dirty="0">
              <a:solidFill>
                <a:srgbClr val="800000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Visita a Centros de Simulación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U.Francisco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de Vitoria, UAX, Valencia, H. Virtual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Valdecilla</a:t>
            </a: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Formación interna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Debriefing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(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line)</a:t>
            </a: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Miembros de Sociedad Simulación y Seguridad ( SESSEP)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Programación Sesiones para profesionales del Hospital 12O 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*motivar, estimular participación, explicar normas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9ECFA4-862C-0E49-ACC6-4B0021EB2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42" y="1252761"/>
            <a:ext cx="865302" cy="819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54332D-DFB3-1846-8895-AB0CF1FE3B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71" y="3753140"/>
            <a:ext cx="989001" cy="17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520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24E30E-7A4A-9A43-AC2B-09D19343C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82" y="1663224"/>
            <a:ext cx="5753333" cy="1574026"/>
          </a:xfrm>
          <a:prstGeom prst="rect">
            <a:avLst/>
          </a:prstGeom>
          <a:ln>
            <a:solidFill>
              <a:srgbClr val="00808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073B45-B004-7742-81D1-8A8FEE9CB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2" y="3457275"/>
            <a:ext cx="6086598" cy="1527320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26557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69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69795" y="1249674"/>
            <a:ext cx="7738945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Rounded MT Bold"/>
                <a:cs typeface="Arial Rounded MT Bold"/>
              </a:rPr>
              <a:t>Reunión conjunta </a:t>
            </a:r>
          </a:p>
          <a:p>
            <a:pPr algn="ctr"/>
            <a:r>
              <a:rPr lang="es-ES" sz="2400" dirty="0">
                <a:latin typeface="Arial Rounded MT Bold"/>
                <a:cs typeface="Arial Rounded MT Bold"/>
              </a:rPr>
              <a:t>Gerencia-Fundación-CSIM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06720" y="2179483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latin typeface="Arial Rounded MT Bold"/>
                <a:cs typeface="Arial Rounded MT Bold"/>
              </a:rPr>
              <a:t>21 Noviembre 2019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69795" y="2940110"/>
            <a:ext cx="7738945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Convoca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 Directora Gerente</a:t>
            </a:r>
          </a:p>
          <a:p>
            <a:pPr algn="just"/>
            <a:endParaRPr lang="es-ES" sz="2000" i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algn="just"/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Orden del día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Evaluación de actividades período piloto 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Programación actividades 2020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Organigrama y Gestión del Centro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Jornada de Puertas abiertas CSIM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Ruegos y preguntas</a:t>
            </a:r>
          </a:p>
        </p:txBody>
      </p:sp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910157-2A46-A445-9873-CF97BF55E6B1}"/>
              </a:ext>
            </a:extLst>
          </p:cNvPr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Muchas gracias por la confianza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2017514"/>
            <a:ext cx="2569206" cy="5780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96" y="2032956"/>
            <a:ext cx="2574993" cy="54718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1" descr="CSIM3.jpg">
            <a:extLst>
              <a:ext uri="{FF2B5EF4-FFF2-40B4-BE49-F238E27FC236}">
                <a16:creationId xmlns:a16="http://schemas.microsoft.com/office/drawing/2014/main" xmlns="" id="{7BDADE70-976A-1847-ABB6-B8DF1C307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93" y="1606631"/>
            <a:ext cx="2567937" cy="144446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6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08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46664" y="1220209"/>
            <a:ext cx="7923545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400" dirty="0">
                <a:latin typeface="Arial Rounded MT Bold"/>
                <a:cs typeface="Arial Rounded MT Bold"/>
              </a:rPr>
              <a:t>Evaluación actividades período piloto: 5/10</a:t>
            </a:r>
          </a:p>
          <a:p>
            <a:pPr algn="ctr"/>
            <a:r>
              <a:rPr lang="es-ES" sz="2400" dirty="0">
                <a:latin typeface="Arial Rounded MT Bold"/>
                <a:cs typeface="Arial Rounded MT Bold"/>
              </a:rPr>
              <a:t>	Oct-Nov-Dic 2019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46664" y="2264994"/>
            <a:ext cx="4606865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800000"/>
                </a:solidFill>
                <a:latin typeface="Arial Rounded MT Bold"/>
                <a:cs typeface="Arial Rounded MT Bold"/>
              </a:rPr>
              <a:t> </a:t>
            </a:r>
            <a:r>
              <a:rPr lang="es-ES" sz="2000" dirty="0">
                <a:solidFill>
                  <a:srgbClr val="800000"/>
                </a:solidFill>
                <a:latin typeface="Arial Rounded MT Bold"/>
                <a:cs typeface="Arial Rounded MT Bold"/>
              </a:rPr>
              <a:t>Actividades-Cursos  </a:t>
            </a:r>
            <a:endParaRPr lang="es-ES" sz="2000" dirty="0" smtClean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Tx/>
              <a:buChar char="-"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Congreso RCP y C. Críticos (14,15 y 16 Oct)</a:t>
            </a:r>
          </a:p>
          <a:p>
            <a:pPr marL="342900" indent="-342900">
              <a:buFontTx/>
              <a:buChar char="-"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SOMIAMA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( 4-5 Nov)</a:t>
            </a:r>
          </a:p>
          <a:p>
            <a:pPr marL="342900" indent="-342900">
              <a:buFontTx/>
              <a:buChar char="-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Taller ECMO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enf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(14 y 15 Nov)</a:t>
            </a:r>
          </a:p>
          <a:p>
            <a:pPr marL="342900" indent="-342900">
              <a:buFontTx/>
              <a:buChar char="-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Curso ECMO ( 19-21 Nov)</a:t>
            </a:r>
          </a:p>
          <a:p>
            <a:pPr marL="342900" indent="-342900">
              <a:buFontTx/>
              <a:buChar char="-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RCP Neo CAM (19 y 20 Nov)</a:t>
            </a:r>
          </a:p>
          <a:p>
            <a:pPr marL="342900" indent="-342900">
              <a:buFontTx/>
              <a:buChar char="-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Talleres (2) Curso Solidario (18 Dic)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46664" y="4366683"/>
            <a:ext cx="498039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latin typeface="Arial Rounded MT Bold"/>
                <a:cs typeface="Arial Rounded MT Bold"/>
              </a:rPr>
              <a:t>Cursos-Talleres Formación interna</a:t>
            </a:r>
          </a:p>
          <a:p>
            <a:r>
              <a:rPr lang="es-ES" sz="2000" i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(</a:t>
            </a:r>
            <a:r>
              <a:rPr lang="es-ES" sz="2000" i="1" dirty="0">
                <a:solidFill>
                  <a:srgbClr val="1F4E79"/>
                </a:solidFill>
                <a:cs typeface="Arial Rounded MT Bold"/>
              </a:rPr>
              <a:t>aceptados por Comité)</a:t>
            </a:r>
          </a:p>
          <a:p>
            <a:r>
              <a:rPr lang="es-ES" sz="2000" dirty="0">
                <a:solidFill>
                  <a:srgbClr val="1F4E79"/>
                </a:solidFill>
                <a:cs typeface="Arial Rounded MT Bold"/>
              </a:rPr>
              <a:t>- RCP Pediátrica (12 y 13 Nov)</a:t>
            </a:r>
          </a:p>
          <a:p>
            <a:r>
              <a:rPr lang="es-ES" sz="2000" dirty="0">
                <a:solidFill>
                  <a:srgbClr val="1F4E79"/>
                </a:solidFill>
                <a:cs typeface="Arial Rounded MT Bold"/>
              </a:rPr>
              <a:t>- Conferencia Canguro N. </a:t>
            </a:r>
            <a:r>
              <a:rPr lang="es-ES" sz="2000" dirty="0" err="1">
                <a:solidFill>
                  <a:srgbClr val="1F4E79"/>
                </a:solidFill>
                <a:cs typeface="Arial Rounded MT Bold"/>
              </a:rPr>
              <a:t>Charpak</a:t>
            </a: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 (25 Oct)</a:t>
            </a:r>
          </a:p>
          <a:p>
            <a:r>
              <a:rPr lang="es-ES" sz="2000" dirty="0">
                <a:solidFill>
                  <a:srgbClr val="1F4E79"/>
                </a:solidFill>
                <a:cs typeface="Arial Rounded MT Bold"/>
              </a:rPr>
              <a:t>- Taller Fine Neo (20 y 21 Nov)</a:t>
            </a:r>
          </a:p>
          <a:p>
            <a:r>
              <a:rPr lang="es-ES" sz="2000" dirty="0">
                <a:solidFill>
                  <a:srgbClr val="1F4E79"/>
                </a:solidFill>
                <a:cs typeface="Arial Rounded MT Bold"/>
              </a:rPr>
              <a:t>- Curso Anestesia (17 y 18 Diciembre)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767767" y="2464550"/>
            <a:ext cx="307740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latin typeface="Arial Rounded MT Bold"/>
                <a:cs typeface="Arial Rounded MT Bold"/>
              </a:rPr>
              <a:t>Evaluación: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objetiva de los asistentes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coordinadores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060874" y="4366683"/>
            <a:ext cx="2664773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latin typeface="Arial Rounded MT Bold"/>
                <a:cs typeface="Arial Rounded MT Bold"/>
              </a:rPr>
              <a:t>Puntos de mejora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 Espacio salón Actos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 Inventario de material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 Otros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3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66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053167"/>
            <a:ext cx="4470400" cy="2510301"/>
          </a:xfrm>
          <a:prstGeom prst="rect">
            <a:avLst/>
          </a:prstGeom>
          <a:solidFill>
            <a:srgbClr val="ED7D31"/>
          </a:solidFill>
          <a:ln>
            <a:solidFill>
              <a:srgbClr val="44546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304798" y="1270000"/>
            <a:ext cx="477520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Instalaciones y Recursos</a:t>
            </a:r>
          </a:p>
        </p:txBody>
      </p:sp>
      <p:pic>
        <p:nvPicPr>
          <p:cNvPr id="5" name="Imagen 4" descr="CSIM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15" y="4559300"/>
            <a:ext cx="4334818" cy="2434167"/>
          </a:xfrm>
          <a:prstGeom prst="rect">
            <a:avLst/>
          </a:prstGeom>
          <a:ln>
            <a:solidFill>
              <a:srgbClr val="44546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CSIM8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2048934"/>
            <a:ext cx="4251311" cy="2387275"/>
          </a:xfrm>
          <a:prstGeom prst="rect">
            <a:avLst/>
          </a:prstGeom>
          <a:ln>
            <a:solidFill>
              <a:srgbClr val="4454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685801" y="4837395"/>
            <a:ext cx="3505200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Salas de audiovisuales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Salas de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Debriefing</a:t>
            </a: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Hospitalización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Área de críticos/Quirófano</a:t>
            </a:r>
          </a:p>
        </p:txBody>
      </p:sp>
    </p:spTree>
    <p:extLst>
      <p:ext uri="{BB962C8B-B14F-4D97-AF65-F5344CB8AC3E}">
        <p14:creationId xmlns:p14="http://schemas.microsoft.com/office/powerpoint/2010/main" val="36816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50" y="1922680"/>
            <a:ext cx="6028267" cy="338510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1441324" y="5435600"/>
            <a:ext cx="66886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44546A"/>
                </a:solidFill>
                <a:cs typeface="Arial Rounded MT Bold"/>
              </a:rPr>
              <a:t>*Cuidadores y familias pacientes </a:t>
            </a:r>
            <a:r>
              <a:rPr lang="es-ES" sz="2000" i="1" dirty="0">
                <a:solidFill>
                  <a:srgbClr val="800000"/>
                </a:solidFill>
                <a:cs typeface="Arial Rounded MT Bold"/>
              </a:rPr>
              <a:t>(El 12 Educa)</a:t>
            </a:r>
          </a:p>
          <a:p>
            <a:r>
              <a:rPr lang="es-ES" sz="2000" dirty="0">
                <a:solidFill>
                  <a:srgbClr val="44546A"/>
                </a:solidFill>
                <a:cs typeface="Arial Rounded MT Bold"/>
              </a:rPr>
              <a:t>*Auxiliares, otro personal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2534" y="1303867"/>
            <a:ext cx="509693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Dimensión social: Sala domicilio</a:t>
            </a:r>
          </a:p>
        </p:txBody>
      </p:sp>
    </p:spTree>
    <p:extLst>
      <p:ext uri="{BB962C8B-B14F-4D97-AF65-F5344CB8AC3E}">
        <p14:creationId xmlns:p14="http://schemas.microsoft.com/office/powerpoint/2010/main" val="3350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Simulació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08100"/>
            <a:ext cx="8481719" cy="477096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CuadroTexto 2"/>
          <p:cNvSpPr txBox="1"/>
          <p:nvPr/>
        </p:nvSpPr>
        <p:spPr>
          <a:xfrm>
            <a:off x="2116667" y="6457890"/>
            <a:ext cx="491066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 Rounded MT Bold"/>
                <a:cs typeface="Arial Rounded MT Bold"/>
              </a:rPr>
              <a:t>Sala Simulación-Curso ECMO ( Nov)</a:t>
            </a:r>
          </a:p>
        </p:txBody>
      </p:sp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74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9" name="Imagen 1" descr="Simulación1.jpg">
            <a:extLst>
              <a:ext uri="{FF2B5EF4-FFF2-40B4-BE49-F238E27FC236}">
                <a16:creationId xmlns:a16="http://schemas.microsoft.com/office/drawing/2014/main" xmlns="" id="{D1C6A69E-0539-4B43-B63D-64195FDF0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7" y="1353271"/>
            <a:ext cx="2655860" cy="14939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6BDDCFC-4E36-4172-B333-813A160C504E}"/>
              </a:ext>
            </a:extLst>
          </p:cNvPr>
          <p:cNvSpPr txBox="1"/>
          <p:nvPr/>
        </p:nvSpPr>
        <p:spPr>
          <a:xfrm>
            <a:off x="3144973" y="1562930"/>
            <a:ext cx="5483192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RESUMEN INFORME DE ACTIVIDAD DE SIMULACIÓN</a:t>
            </a:r>
          </a:p>
          <a:p>
            <a:pPr algn="ctr"/>
            <a:r>
              <a:rPr lang="es-ES" sz="1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“CURSO ECMO PARA ENFERMERÍA”</a:t>
            </a:r>
          </a:p>
          <a:p>
            <a:pPr algn="ctr"/>
            <a:r>
              <a:rPr lang="es-ES" sz="1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14 y 15 Noviembre 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13E4DA0-86A4-43DD-96B4-2F33A809D30E}"/>
              </a:ext>
            </a:extLst>
          </p:cNvPr>
          <p:cNvSpPr txBox="1"/>
          <p:nvPr/>
        </p:nvSpPr>
        <p:spPr>
          <a:xfrm>
            <a:off x="359839" y="2963760"/>
            <a:ext cx="8424322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14 de Noviembre: programa teórico fuera del centro de simulación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5">
                  <a:lumMod val="75000"/>
                </a:schemeClr>
              </a:solidFill>
              <a:cs typeface="Arial Rounded MT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15 de Noviembre: 2 talleres prácticos- 9 escenarios clínicos (3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dif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 x 3 veces) en el centro de Simulación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5">
                  <a:lumMod val="75000"/>
                </a:schemeClr>
              </a:solidFill>
              <a:cs typeface="Arial Rounded MT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Medical Simulator cede Simulador “Ares” con nuevo software “Maestro” controlado desde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tablet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 y Simulador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Hybrids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 Vita de ECMO controlado desde portátil</a:t>
            </a:r>
          </a:p>
          <a:p>
            <a:pPr algn="just"/>
            <a:endParaRPr lang="es-ES" sz="2000" dirty="0">
              <a:solidFill>
                <a:schemeClr val="accent5">
                  <a:lumMod val="75000"/>
                </a:schemeClr>
              </a:solidFill>
              <a:cs typeface="Arial Rounded MT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Escenarios clínicos: uso sala 1, sala de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debriefing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cs typeface="Arial Rounded MT Bold"/>
              </a:rPr>
              <a:t> y sala de control, permitiendo un primer análisis del funcionamiento de dichas instalaciones.</a:t>
            </a:r>
          </a:p>
        </p:txBody>
      </p:sp>
    </p:spTree>
    <p:extLst>
      <p:ext uri="{BB962C8B-B14F-4D97-AF65-F5344CB8AC3E}">
        <p14:creationId xmlns:p14="http://schemas.microsoft.com/office/powerpoint/2010/main" val="6421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322574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9" name="Imagen 1" descr="Simulación1.jpg">
            <a:extLst>
              <a:ext uri="{FF2B5EF4-FFF2-40B4-BE49-F238E27FC236}">
                <a16:creationId xmlns:a16="http://schemas.microsoft.com/office/drawing/2014/main" xmlns="" id="{D1C6A69E-0539-4B43-B63D-64195FDF0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1341480"/>
            <a:ext cx="2597003" cy="146081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6BDDCFC-4E36-4172-B333-813A160C504E}"/>
              </a:ext>
            </a:extLst>
          </p:cNvPr>
          <p:cNvSpPr txBox="1"/>
          <p:nvPr/>
        </p:nvSpPr>
        <p:spPr>
          <a:xfrm>
            <a:off x="3135546" y="1309565"/>
            <a:ext cx="5764318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FUNCIONAMIENTO DE SIMULACIÓN E INSTALACIONES</a:t>
            </a:r>
          </a:p>
          <a:p>
            <a:pPr algn="ctr"/>
            <a:r>
              <a:rPr lang="es-ES" sz="1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“CURSO ECMO PARA ENFERMERÍA”</a:t>
            </a:r>
          </a:p>
          <a:p>
            <a:pPr algn="ctr"/>
            <a:r>
              <a:rPr lang="es-ES" sz="1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14 y 15 Noviembre 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13E4DA0-86A4-43DD-96B4-2F33A809D30E}"/>
              </a:ext>
            </a:extLst>
          </p:cNvPr>
          <p:cNvSpPr txBox="1"/>
          <p:nvPr/>
        </p:nvSpPr>
        <p:spPr>
          <a:xfrm>
            <a:off x="244136" y="2908770"/>
            <a:ext cx="8655728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2000" b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Sala de simulación 1 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 Espacio correcto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Sala de control: 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Espacio correcto aún con todos las personas presentes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Sala de </a:t>
            </a:r>
            <a:r>
              <a:rPr lang="es-ES_tradnl" sz="2000" b="1" dirty="0" err="1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debriefing</a:t>
            </a: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1: 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Sala justa para 10 alumnos y 2 instructores.</a:t>
            </a: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lvl="0" algn="just"/>
            <a:endParaRPr lang="es-ES_tradnl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Valoración de la actividad por alumnos: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Puntuación MUY POSITIVA de evaluación en encuestas de satisfacción (a falta de recibir la   estadística definitiva desde Formación Continuada). </a:t>
            </a:r>
          </a:p>
        </p:txBody>
      </p:sp>
    </p:spTree>
    <p:extLst>
      <p:ext uri="{BB962C8B-B14F-4D97-AF65-F5344CB8AC3E}">
        <p14:creationId xmlns:p14="http://schemas.microsoft.com/office/powerpoint/2010/main" val="10924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1459</Words>
  <Application>Microsoft Office PowerPoint</Application>
  <PresentationFormat>Presentación en pantalla (4:3)</PresentationFormat>
  <Paragraphs>348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Teresa Moral Pumarega</dc:creator>
  <cp:lastModifiedBy>Consejeria de Sanidad</cp:lastModifiedBy>
  <cp:revision>7</cp:revision>
  <dcterms:created xsi:type="dcterms:W3CDTF">2019-11-19T23:44:28Z</dcterms:created>
  <dcterms:modified xsi:type="dcterms:W3CDTF">2019-11-21T10:09:12Z</dcterms:modified>
</cp:coreProperties>
</file>