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9" r:id="rId3"/>
    <p:sldId id="300" r:id="rId4"/>
    <p:sldId id="296" r:id="rId5"/>
    <p:sldId id="329" r:id="rId6"/>
    <p:sldId id="290" r:id="rId7"/>
    <p:sldId id="299" r:id="rId8"/>
    <p:sldId id="322" r:id="rId9"/>
    <p:sldId id="332" r:id="rId10"/>
    <p:sldId id="333" r:id="rId11"/>
    <p:sldId id="334" r:id="rId12"/>
    <p:sldId id="331" r:id="rId13"/>
    <p:sldId id="330" r:id="rId14"/>
    <p:sldId id="297" r:id="rId15"/>
    <p:sldId id="302" r:id="rId16"/>
    <p:sldId id="260" r:id="rId17"/>
    <p:sldId id="326" r:id="rId18"/>
    <p:sldId id="327" r:id="rId19"/>
    <p:sldId id="312" r:id="rId20"/>
    <p:sldId id="304" r:id="rId21"/>
    <p:sldId id="303" r:id="rId22"/>
    <p:sldId id="295" r:id="rId23"/>
    <p:sldId id="301" r:id="rId24"/>
    <p:sldId id="317" r:id="rId25"/>
    <p:sldId id="316" r:id="rId26"/>
    <p:sldId id="298" r:id="rId27"/>
    <p:sldId id="318" r:id="rId28"/>
    <p:sldId id="313" r:id="rId29"/>
    <p:sldId id="328" r:id="rId30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E8400"/>
    <a:srgbClr val="FF9900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99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47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56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72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03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43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77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01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2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0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48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9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tiff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65308"/>
            <a:ext cx="8648700" cy="200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5" y="152400"/>
            <a:ext cx="4677835" cy="10560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05" y="389783"/>
            <a:ext cx="3904978" cy="82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06401" y="1664062"/>
            <a:ext cx="6117062" cy="16567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Centro de Simulación y Formación </a:t>
            </a:r>
          </a:p>
          <a:p>
            <a:pPr algn="ctr"/>
            <a:r>
              <a:rPr lang="es-ES" sz="3200" b="1" dirty="0">
                <a:solidFill>
                  <a:srgbClr val="0070C0"/>
                </a:solidFill>
              </a:rPr>
              <a:t>H12O</a:t>
            </a:r>
          </a:p>
          <a:p>
            <a:pPr algn="ctr"/>
            <a:r>
              <a:rPr lang="es-ES" sz="3600" b="1" i="1" dirty="0">
                <a:solidFill>
                  <a:srgbClr val="0070C0"/>
                </a:solidFill>
                <a:latin typeface="Arial Rounded MT Bold"/>
                <a:cs typeface="Arial Rounded MT Bold"/>
              </a:rPr>
              <a:t>CS</a:t>
            </a:r>
            <a:r>
              <a:rPr lang="es-ES" sz="3600" b="1" i="1" dirty="0">
                <a:solidFill>
                  <a:srgbClr val="DE8400"/>
                </a:solidFill>
                <a:latin typeface="Arial Rounded MT Bold"/>
                <a:cs typeface="Arial Rounded MT Bold"/>
              </a:rPr>
              <a:t>I</a:t>
            </a:r>
            <a:r>
              <a:rPr lang="es-ES" sz="3600" b="1" i="1" dirty="0">
                <a:solidFill>
                  <a:srgbClr val="0070C0"/>
                </a:solidFill>
                <a:latin typeface="Arial Rounded MT Bold"/>
                <a:cs typeface="Arial Rounded MT Bold"/>
              </a:rPr>
              <a:t>M H</a:t>
            </a:r>
            <a:r>
              <a:rPr lang="es-ES" sz="3600" b="1" i="1" dirty="0">
                <a:solidFill>
                  <a:srgbClr val="DE8400"/>
                </a:solidFill>
                <a:latin typeface="Arial Rounded MT Bold"/>
                <a:cs typeface="Arial Rounded MT Bold"/>
              </a:rPr>
              <a:t>12</a:t>
            </a:r>
            <a:r>
              <a:rPr lang="es-ES" sz="3600" b="1" i="1" dirty="0">
                <a:solidFill>
                  <a:srgbClr val="0070C0"/>
                </a:solidFill>
                <a:latin typeface="Arial Rounded MT Bold"/>
                <a:cs typeface="Arial Rounded MT Bold"/>
              </a:rPr>
              <a:t>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406572" y="5916869"/>
            <a:ext cx="301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DE84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r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Noviembre 2019</a:t>
            </a:r>
          </a:p>
        </p:txBody>
      </p:sp>
      <p:pic>
        <p:nvPicPr>
          <p:cNvPr id="2" name="Imagen 1" descr="CSIM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2" y="3736897"/>
            <a:ext cx="3337517" cy="25031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CSIM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21" y="3848640"/>
            <a:ext cx="3189248" cy="2391936"/>
          </a:xfrm>
          <a:prstGeom prst="rect">
            <a:avLst/>
          </a:prstGeom>
          <a:ln>
            <a:solidFill>
              <a:srgbClr val="44546A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76492C-E0B5-3B46-AB2D-8A168424D9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07" t="5326" r="16418"/>
          <a:stretch/>
        </p:blipFill>
        <p:spPr>
          <a:xfrm>
            <a:off x="6641170" y="1638571"/>
            <a:ext cx="1755698" cy="16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574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16667" y="6493122"/>
            <a:ext cx="4910666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 Rounded MT Bold"/>
                <a:cs typeface="Arial Rounded MT Bold"/>
              </a:rPr>
              <a:t>Sala Simulación-Curso ECMO ( Nov)</a:t>
            </a:r>
          </a:p>
        </p:txBody>
      </p:sp>
      <p:pic>
        <p:nvPicPr>
          <p:cNvPr id="9" name="Imagen 1" descr="Simulación1.jpg">
            <a:extLst>
              <a:ext uri="{FF2B5EF4-FFF2-40B4-BE49-F238E27FC236}">
                <a16:creationId xmlns:a16="http://schemas.microsoft.com/office/drawing/2014/main" xmlns="" id="{D1C6A69E-0539-4B43-B63D-64195FDF0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4" y="1281323"/>
            <a:ext cx="1920260" cy="108014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6BDDCFC-4E36-4172-B333-813A160C504E}"/>
              </a:ext>
            </a:extLst>
          </p:cNvPr>
          <p:cNvSpPr txBox="1"/>
          <p:nvPr/>
        </p:nvSpPr>
        <p:spPr>
          <a:xfrm>
            <a:off x="3361715" y="1201291"/>
            <a:ext cx="5403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FUNCIONAMIENTO DE SIMULACIÓN E INSTALACIONES</a:t>
            </a:r>
          </a:p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“CURSO ECMO PARA ENFERMERÍA”</a:t>
            </a:r>
          </a:p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14 y 15 Noviembre 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13E4DA0-86A4-43DD-96B4-2F33A809D30E}"/>
              </a:ext>
            </a:extLst>
          </p:cNvPr>
          <p:cNvSpPr txBox="1"/>
          <p:nvPr/>
        </p:nvSpPr>
        <p:spPr>
          <a:xfrm>
            <a:off x="244136" y="2667438"/>
            <a:ext cx="8655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_tradnl" sz="1500" b="1" dirty="0">
                <a:solidFill>
                  <a:schemeClr val="accent5">
                    <a:lumMod val="75000"/>
                  </a:schemeClr>
                </a:solidFill>
              </a:rPr>
              <a:t>Sala de </a:t>
            </a:r>
            <a:r>
              <a:rPr lang="es-ES_tradnl" sz="1500" b="1" dirty="0" err="1">
                <a:solidFill>
                  <a:schemeClr val="accent5">
                    <a:lumMod val="75000"/>
                  </a:schemeClr>
                </a:solidFill>
              </a:rPr>
              <a:t>debriefing</a:t>
            </a:r>
            <a:r>
              <a:rPr lang="es-ES_tradnl" sz="15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FF0000"/>
                </a:solidFill>
              </a:rPr>
              <a:t>Problemas:  </a:t>
            </a:r>
            <a:r>
              <a:rPr lang="es-ES_tradnl" sz="1500" dirty="0">
                <a:solidFill>
                  <a:schemeClr val="accent5">
                    <a:lumMod val="75000"/>
                  </a:schemeClr>
                </a:solidFill>
              </a:rPr>
              <a:t>Vídeo y audio proyectado en pantalla con </a:t>
            </a:r>
            <a:r>
              <a:rPr lang="es-ES_tradnl" sz="1500" dirty="0" err="1">
                <a:solidFill>
                  <a:schemeClr val="accent5">
                    <a:lumMod val="75000"/>
                  </a:schemeClr>
                </a:solidFill>
              </a:rPr>
              <a:t>lag</a:t>
            </a:r>
            <a:r>
              <a:rPr lang="es-ES_tradnl" sz="1500" dirty="0">
                <a:solidFill>
                  <a:schemeClr val="accent5">
                    <a:lumMod val="75000"/>
                  </a:schemeClr>
                </a:solidFill>
              </a:rPr>
              <a:t> importante y calidad del audio mala (falta de altavoces</a:t>
            </a:r>
            <a:r>
              <a:rPr lang="es-ES_tradnl" sz="1500" b="1" dirty="0">
                <a:solidFill>
                  <a:schemeClr val="accent5">
                    <a:lumMod val="75000"/>
                  </a:schemeClr>
                </a:solidFill>
              </a:rPr>
              <a:t>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_tradnl" sz="1500" b="1" dirty="0">
                <a:solidFill>
                  <a:schemeClr val="accent5">
                    <a:lumMod val="75000"/>
                  </a:schemeClr>
                </a:solidFill>
              </a:rPr>
              <a:t>Sala de </a:t>
            </a:r>
            <a:r>
              <a:rPr lang="es-ES_tradnl" sz="1500" b="1" dirty="0">
                <a:solidFill>
                  <a:schemeClr val="accent1">
                    <a:lumMod val="50000"/>
                  </a:schemeClr>
                </a:solidFill>
              </a:rPr>
              <a:t>control</a:t>
            </a:r>
            <a:r>
              <a:rPr lang="es-ES_tradnl" sz="15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500" b="1" dirty="0">
                <a:solidFill>
                  <a:schemeClr val="accent1">
                    <a:lumMod val="50000"/>
                  </a:schemeClr>
                </a:solidFill>
              </a:rPr>
              <a:t>Control de ECMO</a:t>
            </a:r>
            <a:r>
              <a:rPr lang="es-ES_tradnl" sz="1500" dirty="0">
                <a:solidFill>
                  <a:schemeClr val="accent1">
                    <a:lumMod val="50000"/>
                  </a:schemeClr>
                </a:solidFill>
              </a:rPr>
              <a:t>: Valores de presiones del ordenador no concuerdan con los de consola ECMO de sala de simulación. Debido a falta de calibración del sistema en proceso de mejora.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500" b="1" dirty="0">
                <a:solidFill>
                  <a:schemeClr val="accent1">
                    <a:lumMod val="50000"/>
                  </a:schemeClr>
                </a:solidFill>
              </a:rPr>
              <a:t>Control simulador Ares y software Maestro</a:t>
            </a:r>
            <a:r>
              <a:rPr lang="es-ES_tradnl" sz="1500" dirty="0">
                <a:solidFill>
                  <a:schemeClr val="accent1">
                    <a:lumMod val="50000"/>
                  </a:schemeClr>
                </a:solidFill>
              </a:rPr>
              <a:t>: Fallo importante en control de la presión arterial, que no responde a las instrucciones del caso. Algunos límites de valores fisiológicos del software Maestro no modificables (</a:t>
            </a:r>
            <a:r>
              <a:rPr lang="es-ES_tradnl" sz="1500" dirty="0" err="1">
                <a:solidFill>
                  <a:schemeClr val="accent1">
                    <a:lumMod val="50000"/>
                  </a:schemeClr>
                </a:solidFill>
              </a:rPr>
              <a:t>pej</a:t>
            </a:r>
            <a:r>
              <a:rPr lang="es-ES_tradnl" sz="1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sz="1500" dirty="0" err="1">
                <a:solidFill>
                  <a:schemeClr val="accent1">
                    <a:lumMod val="50000"/>
                  </a:schemeClr>
                </a:solidFill>
              </a:rPr>
              <a:t>TAs</a:t>
            </a:r>
            <a:r>
              <a:rPr lang="es-ES_tradnl" sz="1500" dirty="0">
                <a:solidFill>
                  <a:schemeClr val="accent1">
                    <a:lumMod val="50000"/>
                  </a:schemeClr>
                </a:solidFill>
              </a:rPr>
              <a:t> de arteria pulmonar no ↑de 50 </a:t>
            </a:r>
            <a:r>
              <a:rPr lang="es-ES_tradnl" sz="1500" dirty="0" err="1">
                <a:solidFill>
                  <a:schemeClr val="accent1">
                    <a:lumMod val="50000"/>
                  </a:schemeClr>
                </a:solidFill>
              </a:rPr>
              <a:t>mmHg</a:t>
            </a:r>
            <a:r>
              <a:rPr lang="es-ES_tradnl" sz="1500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500" b="1" dirty="0">
                <a:solidFill>
                  <a:schemeClr val="accent1">
                    <a:lumMod val="50000"/>
                  </a:schemeClr>
                </a:solidFill>
              </a:rPr>
              <a:t>Coordinación de los casos entre instructores y técnicos</a:t>
            </a:r>
            <a:r>
              <a:rPr lang="es-ES_tradnl" sz="1500" dirty="0">
                <a:solidFill>
                  <a:schemeClr val="accent1">
                    <a:lumMod val="50000"/>
                  </a:schemeClr>
                </a:solidFill>
              </a:rPr>
              <a:t>: complicaciones en la realización de modificaciones durante el escenario debido al uso de 2 </a:t>
            </a:r>
            <a:r>
              <a:rPr lang="es-ES_tradnl" sz="1500" dirty="0" err="1">
                <a:solidFill>
                  <a:schemeClr val="accent1">
                    <a:lumMod val="50000"/>
                  </a:schemeClr>
                </a:solidFill>
              </a:rPr>
              <a:t>tablets</a:t>
            </a:r>
            <a:r>
              <a:rPr lang="es-ES_tradnl" sz="1500" dirty="0">
                <a:solidFill>
                  <a:schemeClr val="accent1">
                    <a:lumMod val="50000"/>
                  </a:schemeClr>
                </a:solidFill>
              </a:rPr>
              <a:t> con 2 programas diferentes (Maestro y ECMO) que no interactúan entre si.</a:t>
            </a:r>
            <a:endParaRPr lang="es-ES" sz="15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500" b="1" dirty="0">
                <a:solidFill>
                  <a:schemeClr val="accent1">
                    <a:lumMod val="50000"/>
                  </a:schemeClr>
                </a:solidFill>
              </a:rPr>
              <a:t>Videograbación. </a:t>
            </a:r>
            <a:r>
              <a:rPr lang="es-ES_tradnl" sz="1500" dirty="0">
                <a:solidFill>
                  <a:schemeClr val="accent1">
                    <a:lumMod val="50000"/>
                  </a:schemeClr>
                </a:solidFill>
              </a:rPr>
              <a:t>Funcionamiento lento “</a:t>
            </a:r>
            <a:r>
              <a:rPr lang="es-ES_tradnl" sz="1500" dirty="0" err="1">
                <a:solidFill>
                  <a:schemeClr val="accent1">
                    <a:lumMod val="50000"/>
                  </a:schemeClr>
                </a:solidFill>
              </a:rPr>
              <a:t>lag</a:t>
            </a:r>
            <a:r>
              <a:rPr lang="es-ES_tradnl" sz="1500" dirty="0">
                <a:solidFill>
                  <a:schemeClr val="accent1">
                    <a:lumMod val="50000"/>
                  </a:schemeClr>
                </a:solidFill>
              </a:rPr>
              <a:t>” y poco útil cuando se requiere mover la cámara y zoom.</a:t>
            </a:r>
            <a:endParaRPr lang="es-ES" sz="15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500" b="1" dirty="0">
                <a:solidFill>
                  <a:schemeClr val="accent1">
                    <a:lumMod val="50000"/>
                  </a:schemeClr>
                </a:solidFill>
              </a:rPr>
              <a:t>Proyección de pruebas en pantalla: </a:t>
            </a:r>
            <a:r>
              <a:rPr lang="es-ES_tradnl" sz="1500" dirty="0">
                <a:solidFill>
                  <a:schemeClr val="accent1">
                    <a:lumMod val="50000"/>
                  </a:schemeClr>
                </a:solidFill>
              </a:rPr>
              <a:t>Sin problemas</a:t>
            </a:r>
            <a:r>
              <a:rPr lang="es-ES_tradnl" sz="1600" dirty="0">
                <a:solidFill>
                  <a:srgbClr val="008080"/>
                </a:solidFill>
              </a:rPr>
              <a:t>.</a:t>
            </a:r>
            <a:endParaRPr lang="es-ES" sz="1600" dirty="0">
              <a:solidFill>
                <a:srgbClr val="00808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5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574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16667" y="6493122"/>
            <a:ext cx="4910666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 Rounded MT Bold"/>
                <a:cs typeface="Arial Rounded MT Bold"/>
              </a:rPr>
              <a:t>Sala Simulación-Curso ECMO ( Nov)</a:t>
            </a:r>
          </a:p>
        </p:txBody>
      </p:sp>
      <p:pic>
        <p:nvPicPr>
          <p:cNvPr id="9" name="Imagen 1" descr="Simulación1.jpg">
            <a:extLst>
              <a:ext uri="{FF2B5EF4-FFF2-40B4-BE49-F238E27FC236}">
                <a16:creationId xmlns:a16="http://schemas.microsoft.com/office/drawing/2014/main" xmlns="" id="{D1C6A69E-0539-4B43-B63D-64195FDF0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94" y="1446948"/>
            <a:ext cx="2409503" cy="13553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6BDDCFC-4E36-4172-B333-813A160C504E}"/>
              </a:ext>
            </a:extLst>
          </p:cNvPr>
          <p:cNvSpPr txBox="1"/>
          <p:nvPr/>
        </p:nvSpPr>
        <p:spPr>
          <a:xfrm>
            <a:off x="3361715" y="1438138"/>
            <a:ext cx="5403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FUNCIONAMIENTO DE SIMULACIÓN E INSTALACIONES</a:t>
            </a:r>
          </a:p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“CURSO ECMO </a:t>
            </a:r>
            <a:r>
              <a:rPr lang="es-ES" b="1" dirty="0">
                <a:solidFill>
                  <a:srgbClr val="0070C0"/>
                </a:solidFill>
              </a:rPr>
              <a:t>PARA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 ENFERMERÍA”</a:t>
            </a:r>
          </a:p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14 y 15 Noviembre 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13E4DA0-86A4-43DD-96B4-2F33A809D30E}"/>
              </a:ext>
            </a:extLst>
          </p:cNvPr>
          <p:cNvSpPr txBox="1"/>
          <p:nvPr/>
        </p:nvSpPr>
        <p:spPr>
          <a:xfrm>
            <a:off x="244136" y="3062861"/>
            <a:ext cx="86557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</a:rPr>
              <a:t>Espacio físico salas: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Sala de simulación 1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: Espacio correcto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Sala de control: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Espacio correcto aún con todos las personas presentes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Sala de </a:t>
            </a:r>
            <a:r>
              <a:rPr lang="es-ES_tradnl" b="1" dirty="0" err="1">
                <a:solidFill>
                  <a:schemeClr val="accent1">
                    <a:lumMod val="50000"/>
                  </a:schemeClr>
                </a:solidFill>
              </a:rPr>
              <a:t>debriefing</a:t>
            </a:r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Sala justa para 10 alumnos y 2 instructores.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</a:rPr>
              <a:t>Valoración de la actividad por alumnos: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Puntuación MUY POSITIVA de evaluación en encuestas de satisfacción (a falta de recibir la   estadística definitiva desde Formación Continuada).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6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BCD11-163B-954E-B07F-70E1CB81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Curso RCP </a:t>
            </a:r>
            <a:r>
              <a:rPr lang="es-ES" sz="3600" dirty="0" err="1"/>
              <a:t>Pediatrica</a:t>
            </a:r>
            <a:r>
              <a:rPr lang="es-ES" sz="3600" dirty="0"/>
              <a:t> (12 y 13 Nov 2019)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73EC141-31E4-9545-879A-2EA1897F9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1" y="1895708"/>
            <a:ext cx="6814859" cy="25020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AAAE80-4520-E043-B7D4-150547A95ACF}"/>
              </a:ext>
            </a:extLst>
          </p:cNvPr>
          <p:cNvSpPr txBox="1"/>
          <p:nvPr/>
        </p:nvSpPr>
        <p:spPr>
          <a:xfrm>
            <a:off x="2219093" y="4850780"/>
            <a:ext cx="47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Valoración satisfacción del curso: 9,7 puntos</a:t>
            </a:r>
          </a:p>
        </p:txBody>
      </p:sp>
    </p:spTree>
    <p:extLst>
      <p:ext uri="{BB962C8B-B14F-4D97-AF65-F5344CB8AC3E}">
        <p14:creationId xmlns:p14="http://schemas.microsoft.com/office/powerpoint/2010/main" val="196840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4AA2CA-9E34-4E49-AE8A-F91DADDF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Curso RCP Neonatal CAM(19 y 20 Nov)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7642BA-56AF-3741-82FE-A8842A287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>
                <a:solidFill>
                  <a:srgbClr val="FF0000"/>
                </a:solidFill>
              </a:rPr>
              <a:t>Pte</a:t>
            </a:r>
            <a:r>
              <a:rPr lang="es-ES" dirty="0">
                <a:solidFill>
                  <a:srgbClr val="FF0000"/>
                </a:solidFill>
              </a:rPr>
              <a:t> añadir fotos y valoración curso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FE8B9C-3D25-9E48-B0C0-F83FB91C3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7" y="2531268"/>
            <a:ext cx="2158071" cy="215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5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92666" y="1354667"/>
            <a:ext cx="55710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2. Programación actividades 2020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0333" y="1988660"/>
            <a:ext cx="8043334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Contacto con Unidades y Servicios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Programación actividades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Plan de Simulación de cada especialidad para futuras actividades</a:t>
            </a:r>
          </a:p>
          <a:p>
            <a:pPr marL="342900" indent="-342900">
              <a:buFont typeface="Arial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Planning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en curso </a:t>
            </a:r>
            <a:endParaRPr lang="es-ES" sz="2400" b="1" i="1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*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actividades internas Hospital, Facultad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*actividades externas 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Solicitadas en proceso de aceptación y gestión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Dependientes de préstamo y gestión de material</a:t>
            </a:r>
          </a:p>
        </p:txBody>
      </p:sp>
    </p:spTree>
    <p:extLst>
      <p:ext uri="{BB962C8B-B14F-4D97-AF65-F5344CB8AC3E}">
        <p14:creationId xmlns:p14="http://schemas.microsoft.com/office/powerpoint/2010/main" val="34280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31332" y="1439333"/>
            <a:ext cx="55202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Planning</a:t>
            </a:r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 Actividades CSIM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D1A48D-9B28-F542-A343-822B032E7A7C}"/>
              </a:ext>
            </a:extLst>
          </p:cNvPr>
          <p:cNvSpPr txBox="1"/>
          <p:nvPr/>
        </p:nvSpPr>
        <p:spPr>
          <a:xfrm>
            <a:off x="1440356" y="2742737"/>
            <a:ext cx="5620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Pte</a:t>
            </a:r>
            <a:r>
              <a:rPr lang="es-ES" dirty="0">
                <a:solidFill>
                  <a:srgbClr val="FF0000"/>
                </a:solidFill>
              </a:rPr>
              <a:t> que Eva envíe el </a:t>
            </a:r>
            <a:r>
              <a:rPr lang="es-ES" dirty="0" err="1">
                <a:solidFill>
                  <a:srgbClr val="FF0000"/>
                </a:solidFill>
              </a:rPr>
              <a:t>planning</a:t>
            </a:r>
            <a:r>
              <a:rPr lang="es-ES" dirty="0">
                <a:solidFill>
                  <a:srgbClr val="FF0000"/>
                </a:solidFill>
              </a:rPr>
              <a:t> con los datos que le lleguen,</a:t>
            </a:r>
          </a:p>
          <a:p>
            <a:r>
              <a:rPr lang="es-ES" dirty="0">
                <a:solidFill>
                  <a:srgbClr val="FF0000"/>
                </a:solidFill>
              </a:rPr>
              <a:t>Como fecha tope el miércoles 20 antes de la reunión se </a:t>
            </a:r>
            <a:r>
              <a:rPr lang="es-ES" dirty="0" err="1">
                <a:solidFill>
                  <a:srgbClr val="FF0000"/>
                </a:solidFill>
              </a:rPr>
              <a:t>cumplimentarálo</a:t>
            </a:r>
            <a:r>
              <a:rPr lang="es-ES" dirty="0">
                <a:solidFill>
                  <a:srgbClr val="FF0000"/>
                </a:solidFill>
              </a:rPr>
              <a:t> que nos hayan enviado.</a:t>
            </a:r>
          </a:p>
        </p:txBody>
      </p:sp>
    </p:spTree>
    <p:extLst>
      <p:ext uri="{BB962C8B-B14F-4D97-AF65-F5344CB8AC3E}">
        <p14:creationId xmlns:p14="http://schemas.microsoft.com/office/powerpoint/2010/main" val="46590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44" y="296333"/>
            <a:ext cx="9144000" cy="67902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4" y="0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0399" y="1253065"/>
            <a:ext cx="5858933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3.Organigrama y Gestión del Centro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36601" y="2121250"/>
            <a:ext cx="2963333" cy="461665"/>
          </a:xfrm>
          <a:prstGeom prst="rect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4546A"/>
                </a:solidFill>
                <a:cs typeface="Arial Rounded MT Bold"/>
              </a:rPr>
              <a:t>Dirección Gerencia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43725" y="3377737"/>
            <a:ext cx="225213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4546A"/>
                </a:solidFill>
                <a:cs typeface="Arial Rounded MT Bold"/>
              </a:rPr>
              <a:t>Coordinadores</a:t>
            </a:r>
          </a:p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*Científico-técnico</a:t>
            </a:r>
          </a:p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*Operativo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995131" y="3450361"/>
            <a:ext cx="31349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4546A"/>
                </a:solidFill>
                <a:cs typeface="Arial Rounded MT Bold"/>
              </a:rPr>
              <a:t>Comité científico-técnico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948144" y="4008321"/>
            <a:ext cx="2743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4546A"/>
                </a:solidFill>
                <a:cs typeface="Arial Rounded MT Bold"/>
              </a:rPr>
              <a:t>Personal de Gestión</a:t>
            </a:r>
          </a:p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*técnico informático</a:t>
            </a:r>
          </a:p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*gestor administrativo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555067" y="2121250"/>
            <a:ext cx="4337824" cy="46166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4546A"/>
                </a:solidFill>
                <a:cs typeface="Arial Rounded MT Bold"/>
              </a:rPr>
              <a:t>F. Investigación Biomédica i+12</a:t>
            </a:r>
          </a:p>
        </p:txBody>
      </p:sp>
      <p:sp>
        <p:nvSpPr>
          <p:cNvPr id="7" name="Flecha izquierda y derecha 6"/>
          <p:cNvSpPr/>
          <p:nvPr/>
        </p:nvSpPr>
        <p:spPr>
          <a:xfrm>
            <a:off x="3940923" y="2276586"/>
            <a:ext cx="474133" cy="203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izquierda y derecha 21"/>
          <p:cNvSpPr/>
          <p:nvPr/>
        </p:nvSpPr>
        <p:spPr>
          <a:xfrm>
            <a:off x="3437467" y="3691467"/>
            <a:ext cx="474133" cy="203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izquierda y derecha 22"/>
          <p:cNvSpPr/>
          <p:nvPr/>
        </p:nvSpPr>
        <p:spPr>
          <a:xfrm rot="5400000">
            <a:off x="7311073" y="3042104"/>
            <a:ext cx="1083732" cy="42333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izquierda y derecha 23"/>
          <p:cNvSpPr/>
          <p:nvPr/>
        </p:nvSpPr>
        <p:spPr>
          <a:xfrm rot="5400000">
            <a:off x="5317068" y="2810936"/>
            <a:ext cx="491062" cy="2540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izquierda y derecha 24"/>
          <p:cNvSpPr/>
          <p:nvPr/>
        </p:nvSpPr>
        <p:spPr>
          <a:xfrm rot="5400000">
            <a:off x="2540001" y="2743203"/>
            <a:ext cx="491062" cy="2540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/>
          <p:cNvSpPr/>
          <p:nvPr/>
        </p:nvSpPr>
        <p:spPr>
          <a:xfrm rot="16200000">
            <a:off x="3937001" y="110069"/>
            <a:ext cx="220134" cy="6366930"/>
          </a:xfrm>
          <a:prstGeom prst="rightBracket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516464" y="5583710"/>
            <a:ext cx="38354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¿Personal de apoyo (auxiliar, celador)?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16465" y="4856315"/>
            <a:ext cx="40555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44546A"/>
                </a:solidFill>
                <a:cs typeface="Arial Rounded MT Bold"/>
              </a:rPr>
              <a:t>¿Colaboradores docentes en Simulación diferentes especialidades?</a:t>
            </a:r>
          </a:p>
        </p:txBody>
      </p:sp>
    </p:spTree>
    <p:extLst>
      <p:ext uri="{BB962C8B-B14F-4D97-AF65-F5344CB8AC3E}">
        <p14:creationId xmlns:p14="http://schemas.microsoft.com/office/powerpoint/2010/main" val="398128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8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16153" y="1377795"/>
            <a:ext cx="720265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Miembros Coordinadores  del CSIM H12O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56938" y="2416573"/>
            <a:ext cx="72026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Coordinador CIENTIFICO-TECNICO: </a:t>
            </a:r>
            <a:r>
              <a:rPr lang="es-ES" dirty="0" err="1"/>
              <a:t>Dario</a:t>
            </a:r>
            <a:r>
              <a:rPr lang="es-ES" dirty="0"/>
              <a:t> Toral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Coordinador OPERATIVO: Javier </a:t>
            </a:r>
            <a:r>
              <a:rPr lang="es-ES" dirty="0" err="1"/>
              <a:t>Sanchez</a:t>
            </a:r>
            <a:r>
              <a:rPr lang="es-ES" dirty="0"/>
              <a:t> Chillón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B44A95-7613-C344-B418-F8FF756FD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79" y="3299248"/>
            <a:ext cx="3716441" cy="263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8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8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16153" y="1377795"/>
            <a:ext cx="720265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Personal de Gestión del CSIM H12O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16152" y="2896494"/>
            <a:ext cx="72026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TECNICO INFORMATICO: David Rubio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GESTOR ADMINISTRATIVO: Eva Maria Carrizo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5833BE-D7E5-E342-A543-8E17348AF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94" y="3758166"/>
            <a:ext cx="2311826" cy="1797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5714E8-05EF-064A-9726-4D452E436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48" y="3838894"/>
            <a:ext cx="2311827" cy="1512059"/>
          </a:xfrm>
          <a:prstGeom prst="rect">
            <a:avLst/>
          </a:prstGeom>
        </p:spPr>
      </p:pic>
      <p:sp>
        <p:nvSpPr>
          <p:cNvPr id="14" name="CuadroTexto 2">
            <a:extLst>
              <a:ext uri="{FF2B5EF4-FFF2-40B4-BE49-F238E27FC236}">
                <a16:creationId xmlns:a16="http://schemas.microsoft.com/office/drawing/2014/main" xmlns="" id="{6F0C0077-AAA2-0040-AD01-56C9CFA3BFC0}"/>
              </a:ext>
            </a:extLst>
          </p:cNvPr>
          <p:cNvSpPr txBox="1"/>
          <p:nvPr/>
        </p:nvSpPr>
        <p:spPr>
          <a:xfrm>
            <a:off x="1116152" y="2191751"/>
            <a:ext cx="72026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DIRECCIÓN FUNDACIÓN H12O: Mar López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231D8B-D97C-A546-AAB1-7C94037D65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4" y="3779169"/>
            <a:ext cx="2841238" cy="16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66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8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16153" y="1377795"/>
            <a:ext cx="720265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>
                <a:solidFill>
                  <a:schemeClr val="bg1"/>
                </a:solidFill>
                <a:latin typeface="Arial Rounded MT Bold"/>
                <a:cs typeface="Arial Rounded MT Bold"/>
              </a:rPr>
              <a:t>Miembros del Comité Técnico del CSIM H12O</a:t>
            </a:r>
            <a:endParaRPr lang="es-ES" sz="24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16154" y="2046583"/>
            <a:ext cx="720265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Maria Isabel Real Navacerrada (Anestesia)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Javier Sayas Catalán (Neumología)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Victoria Ramos Casado (Pediatría, UCIP) 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Roberto Martín </a:t>
            </a:r>
            <a:r>
              <a:rPr lang="es-ES" sz="2000" dirty="0" err="1">
                <a:solidFill>
                  <a:schemeClr val="accent5">
                    <a:lumMod val="75000"/>
                  </a:schemeClr>
                </a:solidFill>
              </a:rPr>
              <a:t>Asenjo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 (Cardiología)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José Carlos García Meneses Pardo (Cirugía Torácica)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Laura </a:t>
            </a:r>
            <a:r>
              <a:rPr lang="es-ES" sz="2000" dirty="0" err="1">
                <a:solidFill>
                  <a:schemeClr val="accent5">
                    <a:lumMod val="75000"/>
                  </a:schemeClr>
                </a:solidFill>
              </a:rPr>
              <a:t>Forcén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 (Ginecología/Obstetricia)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Maria Teresa Moral Pumarega (Neonatología, UCIN)</a:t>
            </a: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8955BA1-9F36-C349-8329-BF3BAB972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766" y="4416500"/>
            <a:ext cx="2759001" cy="183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3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CSIM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55700"/>
            <a:ext cx="8060267" cy="4526150"/>
          </a:xfrm>
          <a:prstGeom prst="rect">
            <a:avLst/>
          </a:prstGeom>
          <a:ln>
            <a:solidFill>
              <a:srgbClr val="1F4E79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3703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66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11198" y="1973848"/>
            <a:ext cx="783063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b="1" dirty="0">
                <a:solidFill>
                  <a:schemeClr val="tx2"/>
                </a:solidFill>
                <a:cs typeface="Arial Rounded MT Bold"/>
              </a:rPr>
              <a:t>Reuniones periódicas (Emisión Actas)</a:t>
            </a:r>
          </a:p>
          <a:p>
            <a:r>
              <a:rPr lang="es-ES" sz="2000" b="1" dirty="0">
                <a:solidFill>
                  <a:schemeClr val="tx2"/>
                </a:solidFill>
                <a:cs typeface="Arial Rounded MT Bold"/>
              </a:rPr>
              <a:t>	*</a:t>
            </a:r>
            <a:r>
              <a:rPr lang="es-ES" sz="2000" dirty="0">
                <a:solidFill>
                  <a:schemeClr val="tx2"/>
                </a:solidFill>
                <a:cs typeface="Arial Rounded MT Bold"/>
              </a:rPr>
              <a:t>Reunión inicial 17/10/2019: Aceptación de todos los miembros </a:t>
            </a:r>
          </a:p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	*Reuniones de trabajo: 7, 14 Nov de 2019</a:t>
            </a:r>
          </a:p>
          <a:p>
            <a:pPr marL="285750" indent="-285750">
              <a:buFontTx/>
              <a:buChar char="•"/>
            </a:pPr>
            <a:endParaRPr lang="es-ES" sz="2000" dirty="0">
              <a:solidFill>
                <a:schemeClr val="tx2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11198" y="1316644"/>
            <a:ext cx="783063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Creación y Trabajo del Comité Técnico CSIM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83693A-54BE-9048-B74E-D975F683FA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69" y="3429000"/>
            <a:ext cx="3135548" cy="2684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E5E5EE-5BFB-784F-BEC2-1696D43937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7" y="3429000"/>
            <a:ext cx="2897014" cy="26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07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39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95866" y="1947333"/>
            <a:ext cx="717973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800000"/>
                </a:solidFill>
                <a:cs typeface="Arial Rounded MT Bold"/>
              </a:rPr>
              <a:t>Modificación del documento de solicitud de actividades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95868" y="2481071"/>
            <a:ext cx="72305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Acceso a  CSIM desde Intranet para solicitud interna (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pendiente de aprobación, Dirección Gerencia)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285750" indent="-285750">
              <a:buFontTx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Envío por correo desde Centro en solicitud externa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95866" y="1253067"/>
            <a:ext cx="723053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Proceso de solicitud y aceptación actividades</a:t>
            </a:r>
          </a:p>
        </p:txBody>
      </p:sp>
      <p:pic>
        <p:nvPicPr>
          <p:cNvPr id="5" name="Imagen 4" descr="Correo CSI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6251302"/>
            <a:ext cx="3238499" cy="557622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6" name="Imagen 5" descr="Formulari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66" y="3475129"/>
            <a:ext cx="5270500" cy="25617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71EA86-41F0-BC4B-A6A3-4CB89DC76DC5}"/>
              </a:ext>
            </a:extLst>
          </p:cNvPr>
          <p:cNvSpPr txBox="1"/>
          <p:nvPr/>
        </p:nvSpPr>
        <p:spPr>
          <a:xfrm>
            <a:off x="6601522" y="4003288"/>
            <a:ext cx="210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Eva enviará la última modificación del documento</a:t>
            </a:r>
          </a:p>
        </p:txBody>
      </p:sp>
    </p:spTree>
    <p:extLst>
      <p:ext uri="{BB962C8B-B14F-4D97-AF65-F5344CB8AC3E}">
        <p14:creationId xmlns:p14="http://schemas.microsoft.com/office/powerpoint/2010/main" val="46590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42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56733" y="1213569"/>
            <a:ext cx="723053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Proceso de solicitud y aceptación actividades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5259" y="1840579"/>
            <a:ext cx="8240751" cy="4462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Gestión de solicitud: </a:t>
            </a:r>
            <a:r>
              <a:rPr lang="es-ES" sz="2400" b="1" dirty="0">
                <a:solidFill>
                  <a:srgbClr val="800000"/>
                </a:solidFill>
                <a:cs typeface="Arial Rounded MT Bold"/>
              </a:rPr>
              <a:t>3 pasos</a:t>
            </a:r>
          </a:p>
          <a:p>
            <a:endParaRPr lang="es-ES" sz="2000" dirty="0">
              <a:solidFill>
                <a:srgbClr val="800000"/>
              </a:solidFill>
              <a:latin typeface="Arial Rounded MT Bold"/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Recepción administrativa y envío a coordinadores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Valoración de presupuesto inicial</a:t>
            </a:r>
          </a:p>
          <a:p>
            <a:pPr lvl="1"/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Envío a comité para valoración y aceptación ( 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Ver Plazos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Según línea estratégica, tipo curso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Valoración científica </a:t>
            </a:r>
          </a:p>
          <a:p>
            <a:pPr lvl="1"/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Si aceptación global: visita director curso al Centro y presupuesto final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000" i="1" dirty="0">
                <a:solidFill>
                  <a:srgbClr val="FF0000"/>
                </a:solidFill>
                <a:cs typeface="Arial Rounded MT Bold"/>
              </a:rPr>
              <a:t>Modificación de las Tarifas</a:t>
            </a:r>
            <a:r>
              <a:rPr lang="es-ES" sz="2000" dirty="0">
                <a:solidFill>
                  <a:srgbClr val="FF0000"/>
                </a:solidFill>
                <a:cs typeface="Arial Rounded MT Bold"/>
              </a:rPr>
              <a:t>: 20% en función de inscripción del curso (</a:t>
            </a:r>
            <a:r>
              <a:rPr lang="es-ES" sz="2000" i="1" dirty="0">
                <a:solidFill>
                  <a:srgbClr val="FF0000"/>
                </a:solidFill>
                <a:cs typeface="Arial Rounded MT Bold"/>
              </a:rPr>
              <a:t>pendiente de aprobación Dirección Gerencia)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Evaluación en primer año, modificaciones.</a:t>
            </a:r>
          </a:p>
          <a:p>
            <a:pPr marL="285750" indent="-285750">
              <a:buFontTx/>
              <a:buChar char="•"/>
            </a:pPr>
            <a:endParaRPr lang="es-ES" sz="2000" i="1" dirty="0">
              <a:solidFill>
                <a:schemeClr val="accent1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93253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48266" y="1364608"/>
            <a:ext cx="72474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Proceso de solicitud y aceptación actividades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48266" y="2016572"/>
            <a:ext cx="7593568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800000"/>
                </a:solidFill>
                <a:cs typeface="Arial Rounded MT Bold"/>
              </a:rPr>
              <a:t>Plazos</a:t>
            </a: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Cursos no gratuitos o externos: </a:t>
            </a:r>
            <a:r>
              <a:rPr lang="es-ES" sz="2400" i="1" dirty="0">
                <a:solidFill>
                  <a:srgbClr val="FF6600"/>
                </a:solidFill>
                <a:cs typeface="Arial Rounded MT Bold"/>
              </a:rPr>
              <a:t>&gt; 3 meses </a:t>
            </a: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de antelación</a:t>
            </a: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Cursos internos o gratuitos: </a:t>
            </a:r>
            <a:r>
              <a:rPr lang="es-ES" sz="2400" i="1" dirty="0">
                <a:solidFill>
                  <a:srgbClr val="FF6600"/>
                </a:solidFill>
                <a:cs typeface="Arial Rounded MT Bold"/>
              </a:rPr>
              <a:t>1-3 meses</a:t>
            </a:r>
          </a:p>
          <a:p>
            <a:pPr marL="285750" indent="-285750">
              <a:buFont typeface="Arial"/>
              <a:buChar char="•"/>
            </a:pPr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Formación continuada </a:t>
            </a:r>
            <a:r>
              <a:rPr lang="es-ES" sz="2400" i="1" dirty="0">
                <a:solidFill>
                  <a:srgbClr val="1F4E79"/>
                </a:solidFill>
                <a:cs typeface="Arial Rounded MT Bold"/>
              </a:rPr>
              <a:t>periódica</a:t>
            </a: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 de las Unidades: adaptable a los espacios y fechas.</a:t>
            </a:r>
          </a:p>
          <a:p>
            <a:pPr marL="285750" indent="-285750">
              <a:buFont typeface="Arial"/>
              <a:buChar char="•"/>
            </a:pPr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Formación estudiantes teórica/práctica </a:t>
            </a:r>
            <a:r>
              <a:rPr lang="es-ES" sz="2400" i="1" dirty="0">
                <a:solidFill>
                  <a:srgbClr val="1F4E79"/>
                </a:solidFill>
                <a:cs typeface="Arial Rounded MT Bold"/>
              </a:rPr>
              <a:t>periódica</a:t>
            </a: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: adaptable a espacios y fechas</a:t>
            </a:r>
          </a:p>
        </p:txBody>
      </p:sp>
    </p:spTree>
    <p:extLst>
      <p:ext uri="{BB962C8B-B14F-4D97-AF65-F5344CB8AC3E}">
        <p14:creationId xmlns:p14="http://schemas.microsoft.com/office/powerpoint/2010/main" val="4218207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7465" y="1456267"/>
            <a:ext cx="72474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Proceso de solicitud y aceptación actividades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63601" y="2150533"/>
            <a:ext cx="7806266" cy="33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800000"/>
                </a:solidFill>
                <a:cs typeface="Arial Rounded MT Bold"/>
              </a:rPr>
              <a:t>Plazos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:</a:t>
            </a: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Respuesta de valoración y aceptación por el comité  </a:t>
            </a:r>
            <a:r>
              <a:rPr lang="es-ES" sz="2400" i="1" dirty="0">
                <a:solidFill>
                  <a:srgbClr val="FF6600"/>
                </a:solidFill>
                <a:cs typeface="Arial Rounded MT Bold"/>
              </a:rPr>
              <a:t>antes de 2 semanas</a:t>
            </a:r>
          </a:p>
          <a:p>
            <a:endParaRPr lang="es-ES" sz="2400" i="1" dirty="0">
              <a:solidFill>
                <a:srgbClr val="FF6600"/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Cursos externos, financiados, acuerdos con empresas: </a:t>
            </a:r>
          </a:p>
          <a:p>
            <a:pPr marL="800100" lvl="1" indent="-342900">
              <a:buFont typeface="Arial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gestión individualizada (coordinadores, Fundación)</a:t>
            </a:r>
          </a:p>
          <a:p>
            <a:pPr marL="342900" indent="-342900">
              <a:buFont typeface="Arial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Cursos, talleres internos: gestión más ágil</a:t>
            </a:r>
          </a:p>
        </p:txBody>
      </p:sp>
    </p:spTree>
    <p:extLst>
      <p:ext uri="{BB962C8B-B14F-4D97-AF65-F5344CB8AC3E}">
        <p14:creationId xmlns:p14="http://schemas.microsoft.com/office/powerpoint/2010/main" val="19004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999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77332" y="1933124"/>
            <a:ext cx="7789335" cy="3108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2000" dirty="0">
              <a:solidFill>
                <a:schemeClr val="tx2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Tx/>
              <a:buChar char="•"/>
            </a:pPr>
            <a:r>
              <a:rPr lang="es-ES" sz="2400" dirty="0">
                <a:solidFill>
                  <a:schemeClr val="tx2"/>
                </a:solidFill>
                <a:cs typeface="Arial Rounded MT Bold"/>
              </a:rPr>
              <a:t>Creación de Grupo </a:t>
            </a:r>
            <a:r>
              <a:rPr lang="es-ES" sz="2400" dirty="0" err="1">
                <a:solidFill>
                  <a:schemeClr val="tx2"/>
                </a:solidFill>
                <a:cs typeface="Arial Rounded MT Bold"/>
              </a:rPr>
              <a:t>WhasApp</a:t>
            </a:r>
            <a:r>
              <a:rPr lang="es-ES" sz="2400" dirty="0">
                <a:solidFill>
                  <a:schemeClr val="tx2"/>
                </a:solidFill>
                <a:cs typeface="Arial Rounded MT Bold"/>
              </a:rPr>
              <a:t> </a:t>
            </a:r>
          </a:p>
          <a:p>
            <a:pPr marL="742950" lvl="1" indent="-285750">
              <a:buFontTx/>
              <a:buChar char="•"/>
            </a:pPr>
            <a:r>
              <a:rPr lang="es-ES" sz="2000" dirty="0">
                <a:solidFill>
                  <a:schemeClr val="tx2"/>
                </a:solidFill>
                <a:cs typeface="Arial Rounded MT Bold"/>
              </a:rPr>
              <a:t>comunicación ágil </a:t>
            </a:r>
          </a:p>
          <a:p>
            <a:pPr marL="285750" indent="-285750">
              <a:buFontTx/>
              <a:buChar char="•"/>
            </a:pPr>
            <a:endParaRPr lang="es-ES" sz="2400" dirty="0">
              <a:solidFill>
                <a:schemeClr val="tx2"/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solidFill>
                  <a:schemeClr val="tx2"/>
                </a:solidFill>
                <a:cs typeface="Arial Rounded MT Bold"/>
              </a:rPr>
              <a:t>Fase de pensar y crear Logo CSIM  ( propuestas)</a:t>
            </a:r>
          </a:p>
          <a:p>
            <a:pPr marL="342900" indent="-342900">
              <a:buFont typeface="Arial"/>
              <a:buChar char="•"/>
            </a:pPr>
            <a:endParaRPr lang="es-ES" sz="2000" dirty="0">
              <a:solidFill>
                <a:schemeClr val="tx2"/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solidFill>
                  <a:schemeClr val="tx2"/>
                </a:solidFill>
                <a:cs typeface="Arial Rounded MT Bold"/>
              </a:rPr>
              <a:t>Formación interna: </a:t>
            </a:r>
          </a:p>
          <a:p>
            <a:pPr marL="800100" lvl="1" indent="-342900">
              <a:buFont typeface="Arial"/>
              <a:buChar char="•"/>
            </a:pPr>
            <a:r>
              <a:rPr lang="es-ES" sz="2000" dirty="0">
                <a:solidFill>
                  <a:schemeClr val="tx2"/>
                </a:solidFill>
                <a:cs typeface="Arial Rounded MT Bold"/>
              </a:rPr>
              <a:t>Curso </a:t>
            </a:r>
            <a:r>
              <a:rPr lang="es-ES" sz="2000" dirty="0" err="1">
                <a:solidFill>
                  <a:schemeClr val="tx2"/>
                </a:solidFill>
                <a:cs typeface="Arial Rounded MT Bold"/>
              </a:rPr>
              <a:t>on</a:t>
            </a:r>
            <a:r>
              <a:rPr lang="es-ES" sz="2000" dirty="0">
                <a:solidFill>
                  <a:schemeClr val="tx2"/>
                </a:solidFill>
                <a:cs typeface="Arial Rounded MT Bold"/>
              </a:rPr>
              <a:t> line </a:t>
            </a:r>
            <a:r>
              <a:rPr lang="es-ES" sz="2000" dirty="0" err="1">
                <a:solidFill>
                  <a:schemeClr val="tx2"/>
                </a:solidFill>
                <a:cs typeface="Arial Rounded MT Bold"/>
              </a:rPr>
              <a:t>debrifing</a:t>
            </a:r>
            <a:endParaRPr lang="es-ES" sz="2000" dirty="0">
              <a:solidFill>
                <a:schemeClr val="tx2"/>
              </a:solidFill>
              <a:cs typeface="Arial Rounded MT Bold"/>
            </a:endParaRPr>
          </a:p>
          <a:p>
            <a:pPr marL="800100" lvl="1" indent="-342900">
              <a:buFont typeface="Arial"/>
              <a:buChar char="•"/>
            </a:pPr>
            <a:r>
              <a:rPr lang="es-ES" sz="2000" dirty="0">
                <a:solidFill>
                  <a:schemeClr val="tx2"/>
                </a:solidFill>
                <a:cs typeface="Arial Rounded MT Bold"/>
              </a:rPr>
              <a:t>Otros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8134" y="1354668"/>
            <a:ext cx="47074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Creación y Trabajo del Comité</a:t>
            </a:r>
          </a:p>
        </p:txBody>
      </p:sp>
      <p:pic>
        <p:nvPicPr>
          <p:cNvPr id="7" name="Imagen 6" descr="Logo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33" y="2160860"/>
            <a:ext cx="1577906" cy="1183429"/>
          </a:xfrm>
          <a:prstGeom prst="rect">
            <a:avLst/>
          </a:prstGeom>
          <a:ln w="12700" cmpd="sng">
            <a:solidFill>
              <a:schemeClr val="accent5"/>
            </a:solidFill>
          </a:ln>
        </p:spPr>
      </p:pic>
      <p:pic>
        <p:nvPicPr>
          <p:cNvPr id="3" name="Imagen 2" descr="D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" y="5257800"/>
            <a:ext cx="5151967" cy="882875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6" name="Flecha curvada hacia la izquierda 5"/>
          <p:cNvSpPr/>
          <p:nvPr/>
        </p:nvSpPr>
        <p:spPr>
          <a:xfrm>
            <a:off x="4792133" y="4707467"/>
            <a:ext cx="999066" cy="69426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Imagen 7" descr="Logo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33" y="3728497"/>
            <a:ext cx="1577906" cy="1106583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435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34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8933" y="1371600"/>
            <a:ext cx="36914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Propuestas futuras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62000" y="2048934"/>
            <a:ext cx="8060267" cy="33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800000"/>
                </a:solidFill>
                <a:cs typeface="Arial Rounded MT Bold"/>
              </a:rPr>
              <a:t>Para aprobación por Gerencia:</a:t>
            </a:r>
          </a:p>
          <a:p>
            <a:endParaRPr lang="es-ES" sz="2000" i="1" dirty="0">
              <a:solidFill>
                <a:srgbClr val="800000"/>
              </a:solidFill>
              <a:cs typeface="Arial Rounded MT Bold"/>
            </a:endParaRP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Acceso del CSIM en Intranet y página web 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</a:t>
            </a:r>
            <a:r>
              <a:rPr lang="es-ES" sz="2400" dirty="0">
                <a:solidFill>
                  <a:srgbClr val="44546A"/>
                </a:solidFill>
                <a:cs typeface="Arial Rounded MT Bold"/>
              </a:rPr>
              <a:t>Acceso al Centro ( tarjetas  y timbre externo)</a:t>
            </a:r>
          </a:p>
          <a:p>
            <a:r>
              <a:rPr lang="es-ES" sz="2400" dirty="0">
                <a:solidFill>
                  <a:srgbClr val="44546A"/>
                </a:solidFill>
                <a:cs typeface="Arial Rounded MT Bold"/>
              </a:rPr>
              <a:t>-Pantalla en la entrada (información de actividades)</a:t>
            </a:r>
          </a:p>
          <a:p>
            <a:r>
              <a:rPr lang="es-ES" sz="2400" dirty="0">
                <a:solidFill>
                  <a:srgbClr val="44546A"/>
                </a:solidFill>
                <a:cs typeface="Arial Rounded MT Bold"/>
              </a:rPr>
              <a:t>-Gestión de la cesión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de material de simulación al Centro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-Aprobación de la actualización de software del simulador y modalidad de financiación</a:t>
            </a:r>
          </a:p>
          <a:p>
            <a:r>
              <a:rPr lang="es-ES" sz="2400" dirty="0">
                <a:solidFill>
                  <a:srgbClr val="44546A"/>
                </a:solidFill>
                <a:cs typeface="Arial Rounded MT Bold"/>
              </a:rPr>
              <a:t>-Pijamas específicos del Centro</a:t>
            </a:r>
          </a:p>
        </p:txBody>
      </p:sp>
    </p:spTree>
    <p:extLst>
      <p:ext uri="{BB962C8B-B14F-4D97-AF65-F5344CB8AC3E}">
        <p14:creationId xmlns:p14="http://schemas.microsoft.com/office/powerpoint/2010/main" val="342805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34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65199" y="1473200"/>
            <a:ext cx="4811133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>
                <a:solidFill>
                  <a:schemeClr val="bg1"/>
                </a:solidFill>
                <a:latin typeface="Arial Rounded MT Bold"/>
                <a:cs typeface="Arial Rounded MT Bold"/>
              </a:rPr>
              <a:t>Propuestas futuras: ALIANZAS</a:t>
            </a:r>
            <a:endParaRPr lang="es-ES" sz="24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94163" y="2116374"/>
            <a:ext cx="7728207" cy="33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800000"/>
                </a:solidFill>
                <a:cs typeface="Arial Rounded MT Bold"/>
              </a:rPr>
              <a:t>Internas del comité y coordinadores</a:t>
            </a:r>
            <a:r>
              <a:rPr lang="es-ES" sz="2400" dirty="0">
                <a:solidFill>
                  <a:srgbClr val="800000"/>
                </a:solidFill>
                <a:cs typeface="Arial Rounded MT Bold"/>
              </a:rPr>
              <a:t>: </a:t>
            </a:r>
          </a:p>
          <a:p>
            <a:endParaRPr lang="es-ES" sz="2000" dirty="0">
              <a:solidFill>
                <a:srgbClr val="800000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Visita a Centros de Simulación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U.Francisco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de Vitoria, UAX, Valencia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Formación interna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Debriefing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(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on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Miembros de Sociedad Simulación y Seguridad ( SESSEP)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Programación Sesiones para profesionales del hospital 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motivar, estimular participación, explicar normas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9ECFA4-862C-0E49-ACC6-4B0021EB2A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29" y="1289373"/>
            <a:ext cx="865302" cy="819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54332D-DFB3-1846-8895-AB0CF1FE3B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70" y="2206689"/>
            <a:ext cx="989001" cy="17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520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24E30E-7A4A-9A43-AC2B-09D19343C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82" y="1663224"/>
            <a:ext cx="5753333" cy="1574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073B45-B004-7742-81D1-8A8FEE9CB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2" y="3457275"/>
            <a:ext cx="6086598" cy="15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48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910157-2A46-A445-9873-CF97BF55E6B1}"/>
              </a:ext>
            </a:extLst>
          </p:cNvPr>
          <p:cNvSpPr txBox="1"/>
          <p:nvPr/>
        </p:nvSpPr>
        <p:spPr>
          <a:xfrm>
            <a:off x="482247" y="4571216"/>
            <a:ext cx="8179506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>
                <a:latin typeface="+mj-lt"/>
                <a:ea typeface="+mj-ea"/>
                <a:cs typeface="+mj-cs"/>
              </a:rPr>
              <a:t>Muchas gracias por la confianza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9" y="2066262"/>
            <a:ext cx="2646832" cy="595537"/>
          </a:xfrm>
          <a:prstGeom prst="rect">
            <a:avLst/>
          </a:prstGeom>
        </p:spPr>
      </p:pic>
      <p:pic>
        <p:nvPicPr>
          <p:cNvPr id="5" name="Imagen 1" descr="CSIM3.jpg">
            <a:extLst>
              <a:ext uri="{FF2B5EF4-FFF2-40B4-BE49-F238E27FC236}">
                <a16:creationId xmlns:a16="http://schemas.microsoft.com/office/drawing/2014/main" xmlns="" id="{7BDADE70-976A-1847-ABB6-B8DF1C307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91" y="1620176"/>
            <a:ext cx="2644818" cy="14877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2080824"/>
            <a:ext cx="2665476" cy="5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69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69795" y="1249674"/>
            <a:ext cx="7738945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Rounded MT Bold"/>
                <a:cs typeface="Arial Rounded MT Bold"/>
              </a:rPr>
              <a:t>Reunión conjunta </a:t>
            </a:r>
          </a:p>
          <a:p>
            <a:pPr algn="ctr"/>
            <a:r>
              <a:rPr lang="es-ES" sz="2400" dirty="0">
                <a:latin typeface="Arial Rounded MT Bold"/>
                <a:cs typeface="Arial Rounded MT Bold"/>
              </a:rPr>
              <a:t>Gerencia-Fundación-CSIM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605543" y="2179483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latin typeface="Arial Rounded MT Bold"/>
                <a:cs typeface="Arial Rounded MT Bold"/>
              </a:rPr>
              <a:t>21 Noviembre 2019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69795" y="2940110"/>
            <a:ext cx="7738945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Convoca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: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Directora Gerente (Dra. Carmen Martínez de </a:t>
            </a:r>
            <a:r>
              <a:rPr lang="es-ES" i="1" dirty="0" err="1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Pancorbo</a:t>
            </a:r>
            <a:r>
              <a:rPr lang="es-ES" i="1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González)</a:t>
            </a:r>
            <a:endParaRPr lang="es-ES" i="1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algn="just"/>
            <a:endParaRPr lang="es-ES" sz="2000" i="1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algn="just"/>
            <a:r>
              <a:rPr lang="es-ES" sz="2000" b="1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Orden del día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: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Evaluación de actividades período piloto 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Programación actividades 2020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Organigrama y Gestión del Centro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Jornada de Puertas abiertas CSIM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Ruegos y preguntas</a:t>
            </a:r>
          </a:p>
        </p:txBody>
      </p:sp>
    </p:spTree>
    <p:extLst>
      <p:ext uri="{BB962C8B-B14F-4D97-AF65-F5344CB8AC3E}">
        <p14:creationId xmlns:p14="http://schemas.microsoft.com/office/powerpoint/2010/main" val="34280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08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46664" y="1220209"/>
            <a:ext cx="7923545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400" dirty="0">
                <a:latin typeface="Arial Rounded MT Bold"/>
                <a:cs typeface="Arial Rounded MT Bold"/>
              </a:rPr>
              <a:t>Evaluación actividades período piloto: </a:t>
            </a:r>
          </a:p>
          <a:p>
            <a:pPr algn="ctr"/>
            <a:r>
              <a:rPr lang="es-ES" sz="2400" dirty="0">
                <a:latin typeface="Arial Rounded MT Bold"/>
                <a:cs typeface="Arial Rounded MT Bold"/>
              </a:rPr>
              <a:t>	Oct-Nov-Dic 2019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46664" y="2264994"/>
            <a:ext cx="397933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cs typeface="Arial Rounded MT Bold"/>
              </a:rPr>
              <a:t>5 Actividades-Cursos  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SOMIAMA ( 4-5 Nov)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Taller ECMO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enferm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(14 y 15 Nov)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Curso ECMO ( 19-21 Nov)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RCP Neo CAM (19 y 20 Dic)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Talleres Curso Solidario (18 Dic)</a:t>
            </a:r>
          </a:p>
          <a:p>
            <a:pPr marL="342900" indent="-342900">
              <a:buFontTx/>
              <a:buChar char="-"/>
            </a:pP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46664" y="4366683"/>
            <a:ext cx="4555067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cs typeface="Arial Rounded MT Bold"/>
              </a:rPr>
              <a:t>Cursos-Talleres Formación interna</a:t>
            </a:r>
          </a:p>
          <a:p>
            <a:r>
              <a:rPr lang="es-ES" sz="2000" i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(</a:t>
            </a:r>
            <a:r>
              <a:rPr lang="es-ES" sz="2000" i="1" dirty="0">
                <a:solidFill>
                  <a:srgbClr val="1F4E79"/>
                </a:solidFill>
                <a:cs typeface="Arial Rounded MT Bold"/>
              </a:rPr>
              <a:t>aceptados por Comité)</a:t>
            </a:r>
          </a:p>
          <a:p>
            <a:r>
              <a:rPr lang="es-ES" sz="2000" dirty="0">
                <a:solidFill>
                  <a:srgbClr val="1F4E79"/>
                </a:solidFill>
                <a:cs typeface="Arial Rounded MT Bold"/>
              </a:rPr>
              <a:t>- RCP Pediátrica (12 y 13 Nov)</a:t>
            </a:r>
          </a:p>
          <a:p>
            <a:r>
              <a:rPr lang="es-ES" sz="2000" dirty="0">
                <a:solidFill>
                  <a:srgbClr val="1F4E79"/>
                </a:solidFill>
                <a:cs typeface="Arial Rounded MT Bold"/>
              </a:rPr>
              <a:t>- Conferencia Canguro N. </a:t>
            </a:r>
            <a:r>
              <a:rPr lang="es-ES" sz="2000" dirty="0" err="1">
                <a:solidFill>
                  <a:srgbClr val="1F4E79"/>
                </a:solidFill>
                <a:cs typeface="Arial Rounded MT Bold"/>
              </a:rPr>
              <a:t>Charpak</a:t>
            </a: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 (25 Oct)</a:t>
            </a:r>
          </a:p>
          <a:p>
            <a:r>
              <a:rPr lang="es-ES" sz="2000" dirty="0">
                <a:solidFill>
                  <a:srgbClr val="1F4E79"/>
                </a:solidFill>
                <a:cs typeface="Arial Rounded MT Bold"/>
              </a:rPr>
              <a:t>- Taller Fine Neo (20 y 21 Nov)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975885" y="2599021"/>
            <a:ext cx="379432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cs typeface="Arial Rounded MT Bold"/>
              </a:rPr>
              <a:t>Evaluación: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objetiva de los asistentes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coordinadores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552874" y="4366683"/>
            <a:ext cx="3217335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cs typeface="Arial Rounded MT Bold"/>
              </a:rPr>
              <a:t>Puntos de mejora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 Espacio salón Actos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 Inventario de material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 Otros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325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66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CSIM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053167"/>
            <a:ext cx="4470400" cy="2510301"/>
          </a:xfrm>
          <a:prstGeom prst="rect">
            <a:avLst/>
          </a:prstGeom>
          <a:solidFill>
            <a:srgbClr val="ED7D31"/>
          </a:solidFill>
          <a:ln>
            <a:solidFill>
              <a:srgbClr val="44546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304798" y="1270000"/>
            <a:ext cx="477520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Instalaciones y Recursos</a:t>
            </a:r>
          </a:p>
        </p:txBody>
      </p:sp>
      <p:pic>
        <p:nvPicPr>
          <p:cNvPr id="5" name="Imagen 4" descr="CSIM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15" y="4559300"/>
            <a:ext cx="4334818" cy="2434167"/>
          </a:xfrm>
          <a:prstGeom prst="rect">
            <a:avLst/>
          </a:prstGeom>
          <a:ln>
            <a:solidFill>
              <a:srgbClr val="44546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CSIM8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7" y="2048934"/>
            <a:ext cx="4251311" cy="2387275"/>
          </a:xfrm>
          <a:prstGeom prst="rect">
            <a:avLst/>
          </a:prstGeom>
          <a:ln>
            <a:solidFill>
              <a:srgbClr val="4454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685801" y="4884970"/>
            <a:ext cx="3505200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Salas de audiovisuales</a:t>
            </a:r>
          </a:p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Salas de </a:t>
            </a:r>
            <a:r>
              <a:rPr lang="es-ES" sz="2000" dirty="0" err="1">
                <a:solidFill>
                  <a:schemeClr val="tx2"/>
                </a:solidFill>
                <a:cs typeface="Arial Rounded MT Bold"/>
              </a:rPr>
              <a:t>Debriefing</a:t>
            </a:r>
            <a:endParaRPr lang="es-ES" sz="2000" dirty="0">
              <a:solidFill>
                <a:schemeClr val="tx2"/>
              </a:solidFill>
              <a:cs typeface="Arial Rounded MT Bold"/>
            </a:endParaRPr>
          </a:p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Hospitalización</a:t>
            </a:r>
          </a:p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Área de críticos/Quirófano</a:t>
            </a:r>
          </a:p>
        </p:txBody>
      </p:sp>
    </p:spTree>
    <p:extLst>
      <p:ext uri="{BB962C8B-B14F-4D97-AF65-F5344CB8AC3E}">
        <p14:creationId xmlns:p14="http://schemas.microsoft.com/office/powerpoint/2010/main" val="36816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CSIM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2" y="1833033"/>
            <a:ext cx="6028267" cy="338510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948266" y="5435600"/>
            <a:ext cx="668866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44546A"/>
                </a:solidFill>
                <a:latin typeface="Arial Rounded MT Bold"/>
                <a:cs typeface="Arial Rounded MT Bold"/>
              </a:rPr>
              <a:t>*</a:t>
            </a:r>
            <a:r>
              <a:rPr lang="es-ES" sz="2000" dirty="0">
                <a:solidFill>
                  <a:srgbClr val="44546A"/>
                </a:solidFill>
                <a:cs typeface="Arial Rounded MT Bold"/>
              </a:rPr>
              <a:t>Cuidadores y familias pacientes </a:t>
            </a:r>
            <a:r>
              <a:rPr lang="es-ES" sz="2000" i="1" dirty="0">
                <a:solidFill>
                  <a:srgbClr val="800000"/>
                </a:solidFill>
                <a:cs typeface="Arial Rounded MT Bold"/>
              </a:rPr>
              <a:t>(El 12 Educa)</a:t>
            </a:r>
          </a:p>
          <a:p>
            <a:r>
              <a:rPr lang="es-ES" sz="2000" dirty="0">
                <a:solidFill>
                  <a:srgbClr val="44546A"/>
                </a:solidFill>
                <a:cs typeface="Arial Rounded MT Bold"/>
              </a:rPr>
              <a:t>*Auxiliares, otro personal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2534" y="1303867"/>
            <a:ext cx="509693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Dimensión social: Sala domicilio</a:t>
            </a:r>
          </a:p>
        </p:txBody>
      </p:sp>
    </p:spTree>
    <p:extLst>
      <p:ext uri="{BB962C8B-B14F-4D97-AF65-F5344CB8AC3E}">
        <p14:creationId xmlns:p14="http://schemas.microsoft.com/office/powerpoint/2010/main" val="33508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Simulació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08100"/>
            <a:ext cx="8481719" cy="477096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CuadroTexto 2"/>
          <p:cNvSpPr txBox="1"/>
          <p:nvPr/>
        </p:nvSpPr>
        <p:spPr>
          <a:xfrm>
            <a:off x="2116667" y="6457890"/>
            <a:ext cx="4910666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 Rounded MT Bold"/>
                <a:cs typeface="Arial Rounded MT Bold"/>
              </a:rPr>
              <a:t>Sala Simulación-Curso ECMO ( Nov)</a:t>
            </a:r>
          </a:p>
        </p:txBody>
      </p:sp>
    </p:spTree>
    <p:extLst>
      <p:ext uri="{BB962C8B-B14F-4D97-AF65-F5344CB8AC3E}">
        <p14:creationId xmlns:p14="http://schemas.microsoft.com/office/powerpoint/2010/main" val="34280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74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16667" y="6457890"/>
            <a:ext cx="4910666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 Rounded MT Bold"/>
                <a:cs typeface="Arial Rounded MT Bold"/>
              </a:rPr>
              <a:t>Sala Simulación-Curso ECMO ( Nov)</a:t>
            </a:r>
          </a:p>
        </p:txBody>
      </p:sp>
      <p:pic>
        <p:nvPicPr>
          <p:cNvPr id="9" name="Imagen 1" descr="Simulación1.jpg">
            <a:extLst>
              <a:ext uri="{FF2B5EF4-FFF2-40B4-BE49-F238E27FC236}">
                <a16:creationId xmlns:a16="http://schemas.microsoft.com/office/drawing/2014/main" xmlns="" id="{D1C6A69E-0539-4B43-B63D-64195FDF0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7" y="1353271"/>
            <a:ext cx="2655860" cy="14939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6BDDCFC-4E36-4172-B333-813A160C504E}"/>
              </a:ext>
            </a:extLst>
          </p:cNvPr>
          <p:cNvSpPr txBox="1"/>
          <p:nvPr/>
        </p:nvSpPr>
        <p:spPr>
          <a:xfrm>
            <a:off x="3309934" y="1562930"/>
            <a:ext cx="5153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RESUMEN INFORME DE ACTIVIDAD DE SIMULACIÓN</a:t>
            </a:r>
          </a:p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“CURSO ECMO PARA ENFERMERÍA”</a:t>
            </a:r>
          </a:p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14 y 15 Noviembre 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13E4DA0-86A4-43DD-96B4-2F33A809D30E}"/>
              </a:ext>
            </a:extLst>
          </p:cNvPr>
          <p:cNvSpPr txBox="1"/>
          <p:nvPr/>
        </p:nvSpPr>
        <p:spPr>
          <a:xfrm>
            <a:off x="435594" y="3187086"/>
            <a:ext cx="842432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14 de Noviembre: programa teórico fuera del centro de simulación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15 de Noviembre: 2 talleres prácticos y 9 escenarios clínicos (3 diferentes x3 veces) en el centro de Simulación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Medical Simulator cede el maniquí simulador “Ares” con nuevo software “Maestro” controlado desde una 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</a:rPr>
              <a:t>tablet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 y el simulador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</a:rPr>
              <a:t>Hybrids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 Vita de ECMO controlado desde un portátil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Escenarios clínicos: uso de sala 1, sala de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</a:rPr>
              <a:t>debriefing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 y sala de control, permitiendo un primer análisis del funcionamiento de dichas instalaciones.</a:t>
            </a:r>
          </a:p>
          <a:p>
            <a:pPr algn="just"/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0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41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16667" y="6457890"/>
            <a:ext cx="4910666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 Rounded MT Bold"/>
                <a:cs typeface="Arial Rounded MT Bold"/>
              </a:rPr>
              <a:t>Sala Simulación-Curso ECMO ( Nov)</a:t>
            </a:r>
          </a:p>
        </p:txBody>
      </p:sp>
      <p:pic>
        <p:nvPicPr>
          <p:cNvPr id="9" name="Imagen 1" descr="Simulación1.jpg">
            <a:extLst>
              <a:ext uri="{FF2B5EF4-FFF2-40B4-BE49-F238E27FC236}">
                <a16:creationId xmlns:a16="http://schemas.microsoft.com/office/drawing/2014/main" xmlns="" id="{D1C6A69E-0539-4B43-B63D-64195FDF0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3" y="1281322"/>
            <a:ext cx="2035671" cy="11450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6BDDCFC-4E36-4172-B333-813A160C504E}"/>
              </a:ext>
            </a:extLst>
          </p:cNvPr>
          <p:cNvSpPr txBox="1"/>
          <p:nvPr/>
        </p:nvSpPr>
        <p:spPr>
          <a:xfrm>
            <a:off x="3361715" y="1201291"/>
            <a:ext cx="5403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FUNCIONAMIENTO DE SIMULACIÓN E INSTALACIONES</a:t>
            </a:r>
          </a:p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“CURSO ECMO PARA ENFERMERÍA”</a:t>
            </a:r>
          </a:p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14 y 15 Noviembre 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13E4DA0-86A4-43DD-96B4-2F33A809D30E}"/>
              </a:ext>
            </a:extLst>
          </p:cNvPr>
          <p:cNvSpPr txBox="1"/>
          <p:nvPr/>
        </p:nvSpPr>
        <p:spPr>
          <a:xfrm>
            <a:off x="435594" y="2592226"/>
            <a:ext cx="84243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accent5">
                    <a:lumMod val="75000"/>
                  </a:schemeClr>
                </a:solidFill>
              </a:rPr>
              <a:t>Sala de simulación 1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</a:rPr>
              <a:t>Cabecero técnico suspendido: Funcionamiento correcto de gases y aspiración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0000"/>
                </a:solidFill>
              </a:rPr>
              <a:t>Problemas</a:t>
            </a:r>
            <a:r>
              <a:rPr lang="es-ES" sz="1600" b="1" dirty="0">
                <a:solidFill>
                  <a:srgbClr val="FF0000"/>
                </a:solidFill>
              </a:rPr>
              <a:t>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</a:rPr>
              <a:t>Conexiones de gases y aspirado no compatibles, precisan adaptadores 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</a:rPr>
              <a:t>Sistemas de caudalímetro de oxígeno y regulador de aspiración de difícil ubicación e incompatibles con el fungible y equipos del hospital.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ES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</a:rPr>
              <a:t>Cama: Funcionamiento correcto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FF0000"/>
                </a:solidFill>
              </a:rPr>
              <a:t>Problemas: </a:t>
            </a: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</a:rPr>
              <a:t>Falta de soportes para colgar </a:t>
            </a:r>
            <a:r>
              <a:rPr lang="es-ES_tradnl" sz="1600" dirty="0" err="1">
                <a:solidFill>
                  <a:schemeClr val="accent5">
                    <a:lumMod val="75000"/>
                  </a:schemeClr>
                </a:solidFill>
              </a:rPr>
              <a:t>Pleur</a:t>
            </a: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sz="1600" dirty="0" err="1">
                <a:solidFill>
                  <a:schemeClr val="accent5">
                    <a:lumMod val="75000"/>
                  </a:schemeClr>
                </a:solidFill>
              </a:rPr>
              <a:t>Evac</a:t>
            </a: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s-ES_tradnl" sz="1600" dirty="0" err="1">
                <a:solidFill>
                  <a:schemeClr val="accent5">
                    <a:lumMod val="75000"/>
                  </a:schemeClr>
                </a:solidFill>
              </a:rPr>
              <a:t>urinómero</a:t>
            </a: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</a:rPr>
              <a:t>, bolsa de sonda gástrica o drenajes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ES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</a:rPr>
              <a:t>Visión de monitorización y pruebas solicitadas durante el desarrollo del escenario correcta.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_tradnl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FF0000"/>
                </a:solidFill>
              </a:rPr>
              <a:t>Diferentes problemas de audio</a:t>
            </a: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</a:rPr>
              <a:t>: funcionamiento incorrecto de altavoces de voz de control, retraso de escucha audio “</a:t>
            </a:r>
            <a:r>
              <a:rPr lang="es-ES_tradnl" sz="1600" dirty="0" err="1">
                <a:solidFill>
                  <a:schemeClr val="accent5">
                    <a:lumMod val="75000"/>
                  </a:schemeClr>
                </a:solidFill>
              </a:rPr>
              <a:t>lag</a:t>
            </a: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</a:rPr>
              <a:t>” de 3 segundos </a:t>
            </a:r>
            <a:r>
              <a:rPr lang="es-ES_tradnl" sz="1600" dirty="0" err="1">
                <a:solidFill>
                  <a:schemeClr val="accent5">
                    <a:lumMod val="75000"/>
                  </a:schemeClr>
                </a:solidFill>
              </a:rPr>
              <a:t>ó</a:t>
            </a: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</a:rPr>
              <a:t> más. Falta de “pinganillo” y micro para comunicación entre instructor y sala de control.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90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1334</Words>
  <Application>Microsoft Office PowerPoint</Application>
  <PresentationFormat>Presentación en pantalla (4:3)</PresentationFormat>
  <Paragraphs>216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Arial Rounded MT Bold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Curso RCP Pediatrica (12 y 13 Nov 2019) </vt:lpstr>
      <vt:lpstr>Curso RCP Neonatal CAM(19 y 20 Nov)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Teresa Moral Pumarega</dc:creator>
  <cp:lastModifiedBy>Sara González </cp:lastModifiedBy>
  <cp:revision>22</cp:revision>
  <dcterms:created xsi:type="dcterms:W3CDTF">2019-11-17T17:14:17Z</dcterms:created>
  <dcterms:modified xsi:type="dcterms:W3CDTF">2023-02-07T10:19:23Z</dcterms:modified>
</cp:coreProperties>
</file>